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tiff" ContentType="image/tif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648" r:id="rId3"/>
    <p:sldId id="268" r:id="rId5"/>
    <p:sldId id="591" r:id="rId6"/>
    <p:sldId id="275" r:id="rId7"/>
    <p:sldId id="511" r:id="rId8"/>
    <p:sldId id="512" r:id="rId9"/>
    <p:sldId id="513" r:id="rId10"/>
    <p:sldId id="442" r:id="rId11"/>
    <p:sldId id="592" r:id="rId12"/>
    <p:sldId id="280" r:id="rId13"/>
    <p:sldId id="514" r:id="rId14"/>
    <p:sldId id="515" r:id="rId15"/>
    <p:sldId id="516" r:id="rId16"/>
    <p:sldId id="517" r:id="rId17"/>
    <p:sldId id="593" r:id="rId18"/>
    <p:sldId id="535" r:id="rId19"/>
    <p:sldId id="536" r:id="rId20"/>
    <p:sldId id="537" r:id="rId21"/>
    <p:sldId id="540" r:id="rId22"/>
    <p:sldId id="541" r:id="rId23"/>
    <p:sldId id="543" r:id="rId24"/>
    <p:sldId id="538" r:id="rId25"/>
    <p:sldId id="594" r:id="rId26"/>
    <p:sldId id="546" r:id="rId27"/>
    <p:sldId id="547" r:id="rId28"/>
    <p:sldId id="548" r:id="rId29"/>
    <p:sldId id="628" r:id="rId30"/>
    <p:sldId id="558" r:id="rId31"/>
    <p:sldId id="595" r:id="rId32"/>
    <p:sldId id="567" r:id="rId33"/>
    <p:sldId id="568" r:id="rId34"/>
    <p:sldId id="629" r:id="rId35"/>
    <p:sldId id="573" r:id="rId36"/>
    <p:sldId id="597" r:id="rId37"/>
    <p:sldId id="602" r:id="rId38"/>
    <p:sldId id="642" r:id="rId39"/>
    <p:sldId id="600" r:id="rId40"/>
    <p:sldId id="604" r:id="rId41"/>
    <p:sldId id="690" r:id="rId42"/>
    <p:sldId id="691" r:id="rId43"/>
    <p:sldId id="688" r:id="rId44"/>
    <p:sldId id="647" r:id="rId45"/>
  </p:sldIdLst>
  <p:sldSz cx="9178925" cy="5147945"/>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79" userDrawn="1">
          <p15:clr>
            <a:srgbClr val="A4A3A4"/>
          </p15:clr>
        </p15:guide>
        <p15:guide id="2" pos="28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DD9EA"/>
    <a:srgbClr val="E8EDF5"/>
    <a:srgbClr val="1D6295"/>
    <a:srgbClr val="E3CEDA"/>
    <a:srgbClr val="FFE0B2"/>
    <a:srgbClr val="F4C966"/>
    <a:srgbClr val="FFEFC0"/>
    <a:srgbClr val="E9EAD4"/>
    <a:srgbClr val="D1A1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8026AAE-A59C-4E9F-9417-6E562D79C9FB}" styleName="{d704909a-036c-4478-bca5-37cd17157313}">
    <a:wholeTbl>
      <a:tcTxStyle>
        <a:fontRef idx="none">
          <a:prstClr val="black"/>
        </a:fontRef>
      </a:tcTxStyle>
      <a:tcStyle>
        <a:tcBdr/>
        <a:fill>
          <a:solidFill>
            <a:srgbClr val="FFFFFF"/>
          </a:solidFill>
        </a:fill>
      </a:tcStyle>
    </a:wholeTbl>
    <a:band1H>
      <a:tcTxStyle>
        <a:fontRef idx="none">
          <a:prstClr val="black"/>
        </a:fontRef>
      </a:tcTxStyle>
      <a:tcStyle>
        <a:tcBdr/>
        <a:fill>
          <a:solidFill>
            <a:srgbClr val="C5D7E9"/>
          </a:solidFill>
        </a:fill>
      </a:tcStyle>
    </a:band1H>
    <a:band2H>
      <a:tcTxStyle>
        <a:fontRef idx="none">
          <a:prstClr val="black"/>
        </a:fontRef>
      </a:tcTxStyle>
      <a:tcStyle>
        <a:tcBdr/>
        <a:fill>
          <a:solidFill>
            <a:srgbClr val="7DA7CE"/>
          </a:solidFill>
        </a:fill>
      </a:tcStyle>
    </a:band2H>
    <a:firstRow>
      <a:tcTxStyle>
        <a:fontRef idx="none">
          <a:prstClr val="black"/>
        </a:fontRef>
      </a:tcTxStyle>
      <a:tcStyle>
        <a:tcBdr>
          <a:insideV>
            <a:ln w="6350" cmpd="sng">
              <a:solidFill>
                <a:srgbClr val="FFFFFF"/>
              </a:solidFill>
            </a:ln>
          </a:insideV>
        </a:tcBdr>
        <a:fill>
          <a:solidFill>
            <a:srgbClr val="396698"/>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27" autoAdjust="0"/>
  </p:normalViewPr>
  <p:slideViewPr>
    <p:cSldViewPr snapToGrid="0" showGuides="1">
      <p:cViewPr varScale="1">
        <p:scale>
          <a:sx n="107" d="100"/>
          <a:sy n="107" d="100"/>
        </p:scale>
        <p:origin x="744" y="72"/>
      </p:cViewPr>
      <p:guideLst>
        <p:guide orient="horz" pos="1379"/>
        <p:guide pos="2802"/>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171.xml"/><Relationship Id="rId5" Type="http://schemas.openxmlformats.org/officeDocument/2006/relationships/slide" Target="slides/slide2.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4.emf"/><Relationship Id="rId7" Type="http://schemas.openxmlformats.org/officeDocument/2006/relationships/image" Target="../media/image33.emf"/><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5" Type="http://schemas.openxmlformats.org/officeDocument/2006/relationships/image" Target="../media/image62.wmf"/><Relationship Id="rId4" Type="http://schemas.openxmlformats.org/officeDocument/2006/relationships/image" Target="../media/image61.wmf"/><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AD43C-5C62-42D3-A7AB-7CA0B87DEA6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77407" y="1143000"/>
            <a:ext cx="550318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12020-890B-4198-ABC0-DCFE55E7498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在第二章</a:t>
            </a:r>
            <a:r>
              <a:rPr lang="zh-CN" altLang="en-US" sz="1800" kern="1200" dirty="0">
                <a:solidFill>
                  <a:srgbClr val="000000"/>
                </a:solidFill>
                <a:effectLst/>
                <a:latin typeface="宋体" panose="02010600030101010101" pitchFamily="2" charset="-122"/>
                <a:ea typeface="宋体" panose="02010600030101010101" pitchFamily="2" charset="-122"/>
              </a:rPr>
              <a:t>冲击荷载下</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rPr>
              <a:t>梁的</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动态响应</a:t>
            </a:r>
            <a:r>
              <a:rPr lang="zh-CN" altLang="en-US" sz="1800" kern="1200" dirty="0">
                <a:solidFill>
                  <a:srgbClr val="000000"/>
                </a:solidFill>
                <a:effectLst/>
                <a:latin typeface="宋体" panose="02010600030101010101" pitchFamily="2" charset="-122"/>
                <a:ea typeface="宋体" panose="02010600030101010101" pitchFamily="2" charset="-122"/>
              </a:rPr>
              <a:t>研究</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中</a:t>
            </a:r>
            <a:r>
              <a:rPr lang="zh-CN" altLang="en-US" sz="1800" kern="1200" dirty="0">
                <a:solidFill>
                  <a:srgbClr val="000000"/>
                </a:solidFill>
                <a:effectLst/>
                <a:latin typeface="宋体" panose="02010600030101010101" pitchFamily="2" charset="-122"/>
                <a:ea typeface="宋体" panose="02010600030101010101" pitchFamily="2" charset="-122"/>
              </a:rPr>
              <a:t>，通过</a:t>
            </a:r>
            <a:r>
              <a:rPr lang="en-US" altLang="zh-CN" sz="1800" kern="1200" dirty="0" err="1">
                <a:solidFill>
                  <a:srgbClr val="000000"/>
                </a:solidFill>
                <a:effectLst/>
                <a:latin typeface="Times New Roman" panose="02020603050405020304" pitchFamily="18" charset="0"/>
                <a:ea typeface="宋体" panose="02010600030101010101" pitchFamily="2" charset="-122"/>
              </a:rPr>
              <a:t>ABAqus</a:t>
            </a:r>
            <a:r>
              <a:rPr lang="zh-CN" altLang="en-US" sz="1800" kern="1200" dirty="0">
                <a:solidFill>
                  <a:srgbClr val="000000"/>
                </a:solidFill>
                <a:effectLst/>
                <a:latin typeface="宋体" panose="02010600030101010101" pitchFamily="2" charset="-122"/>
                <a:ea typeface="宋体" panose="02010600030101010101" pitchFamily="2" charset="-122"/>
              </a:rPr>
              <a:t>建立了已有钢筋混凝土梁落锤冲击试验的的数值模型</a:t>
            </a:r>
            <a:endParaRPr lang="en-US" altLang="zh-CN" sz="1800" kern="1200" dirty="0">
              <a:solidFill>
                <a:srgbClr val="000000"/>
              </a:solidFill>
              <a:effectLst/>
              <a:latin typeface="宋体" panose="02010600030101010101" pitchFamily="2" charset="-122"/>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考虑了</a:t>
            </a:r>
            <a:r>
              <a:rPr lang="zh-CN" altLang="en-US" sz="1800" kern="1200" dirty="0">
                <a:solidFill>
                  <a:srgbClr val="000000"/>
                </a:solidFill>
                <a:effectLst/>
                <a:latin typeface="宋体" panose="02010600030101010101" pitchFamily="2" charset="-122"/>
                <a:ea typeface="宋体" panose="02010600030101010101" pitchFamily="2" charset="-122"/>
              </a:rPr>
              <a:t>不同模型参数如混凝土应变率模型、钢筋应变率参数、输出时间间隔</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、网格划分</a:t>
            </a:r>
            <a:r>
              <a:rPr lang="zh-CN" altLang="en-US" sz="1800" kern="1200" dirty="0">
                <a:solidFill>
                  <a:srgbClr val="000000"/>
                </a:solidFill>
                <a:effectLst/>
                <a:latin typeface="宋体" panose="02010600030101010101" pitchFamily="2" charset="-122"/>
                <a:ea typeface="宋体" panose="02010600030101010101" pitchFamily="2" charset="-122"/>
              </a:rPr>
              <a:t>等对模拟准确性的影响，选定了合适的模型参数完成后续的数值模拟验证。</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模拟与试验结果对比如图所示，分别对冲击力时程曲线、跨中挠度时程曲线以及破坏模式与试验结果进行了对比，两者吻合良好，验证了数值模型的准确。</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与静力加载情况下不同，冲击荷载下</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截面上的剪力和弯矩也是随着冲击过程而发生变化的。通过冲击力、剪力与支反力时程曲线比较，可以发现三者相互之间差异性大，因此现有研究中常采用冲击力最大值或支反力最大值来表述钢筋混凝土梁的承载能力是有待进一步论证的。</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indent="304800" algn="l">
              <a:lnSpc>
                <a:spcPct val="125000"/>
              </a:lnSpc>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由冲击过程中沿梁长的剪力与弯矩分布，可以看出，在冲击前期内力主要分布于跨中，局部响应阶段剪切波尚未在整个结构传播，此时易在跨中位置产生剪切破坏。在后续的整体响应中内力逐渐在全跨分布，与静力加载情况下相似，弯曲破坏一般发生于整体响应中。</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indent="304800" algn="l">
              <a:lnSpc>
                <a:spcPct val="125000"/>
              </a:lnSpc>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同时在局部响应阶段，钢筋混凝土梁的变形也是从冲击点向支座处传播的，在冲击前期有效跨度并不是定值，是随时间变化的。</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后续参数分析表明，提高混凝土强度和纵筋配筋率对钢筋混凝土梁抗冲击能力有提高，但提高并不明显，而箍筋作用明显，提高配箍率可以显著改善梁的承载与变形能力；冲击力与跨中挠度均随冲击质量和冲击速度的增大而增大，对不同位置的冲击表明跨中是冲击荷载下</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梁最危险的位置</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indent="304800" algn="l">
              <a:lnSpc>
                <a:spcPct val="125000"/>
              </a:lnSpc>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在第三章节中，提出了基于弯剪承载力</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效应曲线的破坏模式判别准则，准则包括两个方面</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在前期动态响应分析中，我们知道剪切破坏发生于局部响应阶段，因此准则界定，如果在局部响应阶段钢筋混凝土梁达到剪切承载力限值则发生剪切破坏，若局部响应阶段没有发生剪切破坏，则在后续的整体响应阶段判断钢筋混凝土梁发生弯曲破坏或弯剪破坏，由于</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弯剪破坏模式存在</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种不同破坏特征的耦合作用，难以从破坏机理方面解释弯剪破坏的发生条件，经过统计后，准则界定</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0.75</a:t>
            </a:r>
            <a:r>
              <a:rPr lang="en-US" altLang="zh-CN" sz="1800" i="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γ</a:t>
            </a:r>
            <a:r>
              <a:rPr lang="en-US" altLang="zh-CN" sz="1800" i="1" kern="100" baseline="-25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-0.50</a:t>
            </a:r>
            <a:r>
              <a:rPr lang="en-US" altLang="zh-CN" sz="1800" i="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γ</a:t>
            </a:r>
            <a:r>
              <a:rPr lang="en-US" altLang="zh-CN" sz="1800" i="1" kern="100" baseline="-25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曲线相互作用区为弯剪破坏区。</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rPr>
              <a:t>初步通过</a:t>
            </a:r>
            <a:r>
              <a:rPr lang="zh-CN" altLang="en-US" sz="1800" kern="1200" dirty="0">
                <a:solidFill>
                  <a:srgbClr val="000000"/>
                </a:solidFill>
                <a:effectLst/>
                <a:latin typeface="Times New Roman" panose="02020603050405020304" pitchFamily="18" charset="0"/>
                <a:ea typeface="宋体" panose="02010600030101010101" pitchFamily="2" charset="-122"/>
              </a:rPr>
              <a:t>有限元</a:t>
            </a:r>
            <a:r>
              <a:rPr lang="zh-CN" altLang="en-US" sz="1800" kern="1200" dirty="0">
                <a:solidFill>
                  <a:srgbClr val="000000"/>
                </a:solidFill>
                <a:effectLst/>
                <a:latin typeface="宋体" panose="02010600030101010101" pitchFamily="2" charset="-122"/>
                <a:ea typeface="宋体" panose="02010600030101010101" pitchFamily="2" charset="-122"/>
              </a:rPr>
              <a:t>输出了钢筋混凝土梁在冲击下的动</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弯矩</a:t>
            </a:r>
            <a:r>
              <a:rPr lang="zh-CN" altLang="en-US" sz="1800" kern="1200" dirty="0">
                <a:solidFill>
                  <a:srgbClr val="000000"/>
                </a:solidFill>
                <a:effectLst/>
                <a:latin typeface="宋体" panose="02010600030101010101" pitchFamily="2" charset="-122"/>
                <a:ea typeface="宋体" panose="02010600030101010101" pitchFamily="2" charset="-122"/>
              </a:rPr>
              <a:t>与动</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剪力的关系</a:t>
            </a:r>
            <a:r>
              <a:rPr lang="zh-CN" altLang="en-US" sz="1800" kern="1200" dirty="0">
                <a:solidFill>
                  <a:srgbClr val="000000"/>
                </a:solidFill>
                <a:effectLst/>
                <a:latin typeface="宋体" panose="02010600030101010101" pitchFamily="2" charset="-122"/>
                <a:ea typeface="宋体" panose="02010600030101010101" pitchFamily="2" charset="-122"/>
              </a:rPr>
              <a:t>，对发生不同破坏模式的钢筋混凝土梁进行预测，准则</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预测</a:t>
            </a:r>
            <a:r>
              <a:rPr lang="zh-CN" altLang="en-US" sz="1800" kern="1200" dirty="0">
                <a:solidFill>
                  <a:srgbClr val="000000"/>
                </a:solidFill>
                <a:effectLst/>
                <a:latin typeface="宋体" panose="02010600030101010101" pitchFamily="2" charset="-122"/>
                <a:ea typeface="宋体" panose="02010600030101010101" pitchFamily="2" charset="-122"/>
              </a:rPr>
              <a:t>结果与试验结果相同，证明了破坏模式判别准则的可行性</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下面是本文进行的所有破坏模式的预测汇总。</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rPr>
              <a:t>验证准则正确后，对关键参数对破坏模式的影响进行了分析，</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对于所提出的破坏模式判别准则</a:t>
            </a:r>
            <a:r>
              <a:rPr lang="zh-CN" altLang="en-US" sz="1800" kern="1200" dirty="0">
                <a:solidFill>
                  <a:srgbClr val="000000"/>
                </a:solidFill>
                <a:effectLst/>
                <a:latin typeface="宋体" panose="02010600030101010101" pitchFamily="2" charset="-122"/>
                <a:ea typeface="宋体" panose="02010600030101010101" pitchFamily="2" charset="-122"/>
              </a:rPr>
              <a:t>，关键仍是</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准则中所述</a:t>
            </a:r>
            <a:r>
              <a:rPr lang="zh-CN" altLang="en-US" sz="1800" kern="1200" dirty="0">
                <a:solidFill>
                  <a:srgbClr val="000000"/>
                </a:solidFill>
                <a:effectLst/>
                <a:latin typeface="宋体" panose="02010600030101010101" pitchFamily="2" charset="-122"/>
                <a:ea typeface="宋体" panose="02010600030101010101" pitchFamily="2" charset="-122"/>
              </a:rPr>
              <a:t>动弯矩与动剪力</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关系的确定</a:t>
            </a:r>
            <a:r>
              <a:rPr lang="zh-CN" altLang="en-US" sz="1800" kern="1200" dirty="0">
                <a:solidFill>
                  <a:srgbClr val="000000"/>
                </a:solidFill>
                <a:effectLst/>
                <a:latin typeface="宋体" panose="02010600030101010101" pitchFamily="2" charset="-122"/>
                <a:ea typeface="宋体" panose="02010600030101010101" pitchFamily="2" charset="-122"/>
              </a:rPr>
              <a:t>，</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前期初步通过有限元输出了该关系曲线，但为方便指导结构设计仍然需要建立简化的理论分析模型，</a:t>
            </a:r>
            <a:r>
              <a:rPr lang="zh-CN" altLang="en-US" sz="1800" kern="1200" dirty="0">
                <a:solidFill>
                  <a:srgbClr val="000000"/>
                </a:solidFill>
                <a:effectLst/>
                <a:latin typeface="宋体" panose="02010600030101010101" pitchFamily="2" charset="-122"/>
                <a:ea typeface="宋体" panose="02010600030101010101" pitchFamily="2" charset="-122"/>
              </a:rPr>
              <a:t>等效单自由度</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理论</a:t>
            </a:r>
            <a:r>
              <a:rPr lang="zh-CN" altLang="en-US" sz="1800" kern="1200" dirty="0">
                <a:solidFill>
                  <a:srgbClr val="000000"/>
                </a:solidFill>
                <a:effectLst/>
                <a:latin typeface="宋体" panose="02010600030101010101" pitchFamily="2" charset="-122"/>
                <a:ea typeface="宋体" panose="02010600030101010101" pitchFamily="2" charset="-122"/>
              </a:rPr>
              <a:t>模型被广泛用于分析冲击下钢筋混凝土梁的整体弯曲响应，但是不能服务于多种破坏模式的判别。</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根据梁体在冲击下的临界截面荷载特性，考虑梁的局部响应与整体响应特征，利用改进的等效双自由度模型，将落锤与梁体等效为两个单自由度，建立</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基本运动方程，数值求解后</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联合基于弯剪承载力效应曲线的破坏模式判别准则进行应用。</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受应力波传播效应的影响，在冲击的局部响应阶段，钢筋混凝土梁的有效长度是随时间变化的，改进的双自由度模型考虑了局部响应阶段钢筋混凝土梁的等效刚度与等效质量随时间变化，确定了合适的刚度与质量计算模型。</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solidFill>
                  <a:srgbClr val="000000"/>
                </a:solidFill>
                <a:effectLst/>
                <a:latin typeface="宋体" panose="02010600030101010101" pitchFamily="2" charset="-122"/>
                <a:ea typeface="宋体" panose="02010600030101010101" pitchFamily="2" charset="-122"/>
              </a:rPr>
              <a:t>冲击点下的</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锥形</a:t>
            </a:r>
            <a:r>
              <a:rPr lang="zh-CN" altLang="en-US" sz="1800" kern="100" dirty="0">
                <a:solidFill>
                  <a:srgbClr val="000000"/>
                </a:solidFill>
                <a:effectLst/>
                <a:latin typeface="宋体" panose="02010600030101010101" pitchFamily="2" charset="-122"/>
                <a:ea typeface="宋体" panose="02010600030101010101" pitchFamily="2" charset="-122"/>
              </a:rPr>
              <a:t>破坏</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是</a:t>
            </a:r>
            <a:r>
              <a:rPr lang="zh-CN" altLang="en-US" sz="1800" kern="100" dirty="0">
                <a:solidFill>
                  <a:srgbClr val="000000"/>
                </a:solidFill>
                <a:effectLst/>
                <a:latin typeface="宋体" panose="02010600030101010101" pitchFamily="2" charset="-122"/>
                <a:ea typeface="宋体" panose="02010600030101010101" pitchFamily="2" charset="-122"/>
              </a:rPr>
              <a:t>钢筋混凝土梁在冲击荷载下的典型破坏</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形态</a:t>
            </a:r>
            <a:r>
              <a:rPr lang="zh-CN" altLang="en-US" sz="1800" kern="100" dirty="0">
                <a:solidFill>
                  <a:srgbClr val="000000"/>
                </a:solidFill>
                <a:effectLst/>
                <a:latin typeface="宋体" panose="02010600030101010101" pitchFamily="2" charset="-122"/>
                <a:ea typeface="宋体" panose="02010600030101010101" pitchFamily="2" charset="-122"/>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斜裂缝从接近梁顶的位置以固定的角度向下传播至梁底面，将裂缝中点的横截面作为剪切破坏的临界截面，假设对角斜裂缝的倾角为</a:t>
            </a:r>
            <a:r>
              <a:rPr lang="en-US" altLang="zh-CN" sz="1800" kern="100" dirty="0">
                <a:effectLst/>
                <a:latin typeface="Times New Roman" panose="02020603050405020304" pitchFamily="18" charset="0"/>
                <a:ea typeface="宋体" panose="02010600030101010101" pitchFamily="2" charset="-122"/>
                <a:cs typeface="Calibri" panose="020F0502020204030204" pitchFamily="34" charset="0"/>
              </a:rPr>
              <a:t>45</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度，剪切破坏的简化模型如图所示，</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计算输出该位置处的剪力与跨中弯矩</a:t>
            </a:r>
            <a:r>
              <a:rPr lang="zh-CN" altLang="en-US" sz="1800" kern="100" dirty="0">
                <a:solidFill>
                  <a:srgbClr val="000000"/>
                </a:solidFill>
                <a:effectLst/>
                <a:latin typeface="宋体" panose="02010600030101010101" pitchFamily="2" charset="-122"/>
                <a:ea typeface="宋体" panose="02010600030101010101" pitchFamily="2" charset="-122"/>
              </a:rPr>
              <a:t>。</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改进的等效双自由度</a:t>
            </a:r>
            <a:r>
              <a:rPr lang="zh-CN" altLang="en-US" sz="1800" kern="1200" dirty="0">
                <a:solidFill>
                  <a:srgbClr val="000000"/>
                </a:solidFill>
                <a:effectLst/>
                <a:latin typeface="宋体" panose="02010600030101010101" pitchFamily="2" charset="-122"/>
                <a:ea typeface="宋体" panose="02010600030101010101" pitchFamily="2" charset="-122"/>
              </a:rPr>
              <a:t>模型计算得到的跨中挠度时程曲线与试验对比</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如</a:t>
            </a:r>
            <a:r>
              <a:rPr lang="zh-CN" altLang="en-US" sz="1800" kern="1200" dirty="0">
                <a:solidFill>
                  <a:srgbClr val="000000"/>
                </a:solidFill>
                <a:effectLst/>
                <a:latin typeface="宋体" panose="02010600030101010101" pitchFamily="2" charset="-122"/>
                <a:ea typeface="宋体" panose="02010600030101010101" pitchFamily="2" charset="-122"/>
              </a:rPr>
              <a:t>上图所示，基本与试验结果吻合良好。对于不同破坏模式的判别如下图所示，判别结果与试验中的破坏模式相同</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，改进的等效双自由度模型可以联合提出的破坏模式准则对</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梁在冲击荷载下的破坏的进行判别。</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algn="l">
              <a:lnSpc>
                <a:spcPct val="125000"/>
              </a:lnSpc>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进行可靠度分析有多种方法，在本文中采用了蒙特卡罗的计算方法。</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蒙特卡罗计算步骤如下，首先要确定抗力与荷载统计参数特征。</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rPr>
              <a:t>随机变量不确定性统计参数包括混凝土、钢筋、截面尺寸、冲击质量、冲击速度等的分布形态、均值与变异系数</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其中算例的统计参数特征如下</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r>
              <a:rPr lang="zh-CN" altLang="en-US" dirty="0"/>
              <a:t>不同箍筋间距下钢筋混凝土梁的破坏模式统计如图所示，</a:t>
            </a:r>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箍筋间距为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100</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150</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300mm</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时，失效概率如下，箍筋间距由大至</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300mm</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，弯曲、弯剪、剪切破坏的失效概率增加幅度分别为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24.%</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170%</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，箍筋间距的增大降低了冲击下</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梁的可靠性，减小箍筋间距增大配箍率能够有效提高</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梁抗剪能力，并提高</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梁抗冲击性能。</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r>
              <a:rPr lang="zh-CN" altLang="en-US" dirty="0"/>
              <a:t>同时对不同跨度下钢筋混凝土梁的破坏模式进行了统计</a:t>
            </a:r>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r>
              <a:rPr lang="zh-CN" altLang="en-US" dirty="0"/>
              <a:t>探究了跨度对钢筋混凝土梁不同破坏模式可靠性的影响。</a:t>
            </a:r>
            <a:endParaRPr lang="zh-CN" altLang="en-US" dirty="0"/>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宋体" panose="02010600030101010101" pitchFamily="2" charset="-122"/>
                <a:ea typeface="宋体" panose="02010600030101010101" pitchFamily="2" charset="-122"/>
              </a:rPr>
              <a:t>本文主要取得了以下主要研究结果：</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数值模拟分析了冲击荷载下钢筋混凝梁的动态响应及参数影响特性；提出了冲击荷载下钢筋混凝土梁基于弯剪承载力</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效应曲线的破坏模式判别准则，并联合改进的等效双自由度模型进行应用；基于提出的破坏准则，完成了冲击荷载下钢筋混凝土梁的失效概率计算与可靠性分析。</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solidFill>
                  <a:srgbClr val="000000"/>
                </a:solidFill>
                <a:effectLst/>
                <a:latin typeface="宋体" panose="02010600030101010101" pitchFamily="2" charset="-122"/>
                <a:ea typeface="宋体" panose="02010600030101010101" pitchFamily="2" charset="-122"/>
              </a:rPr>
              <a:t>钢筋混凝土结构作为普遍采用的工程结构，</a:t>
            </a:r>
            <a:r>
              <a:rPr lang="zh-CN" altLang="en-US" sz="1800" kern="1200" dirty="0">
                <a:solidFill>
                  <a:srgbClr val="000000"/>
                </a:solidFill>
                <a:effectLst/>
                <a:latin typeface="宋体" panose="02010600030101010101" pitchFamily="2" charset="-122"/>
                <a:ea typeface="宋体" panose="02010600030101010101" pitchFamily="2" charset="-122"/>
              </a:rPr>
              <a:t>在使用过程中可能会承受各种冲击荷载的作用</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引起严重的结构损伤或破坏，甚至导致灾难性后果</a:t>
            </a:r>
            <a:r>
              <a:rPr lang="zh-CN" altLang="en-US" sz="1800" kern="100" dirty="0">
                <a:solidFill>
                  <a:srgbClr val="000000"/>
                </a:solidFill>
                <a:effectLst/>
                <a:latin typeface="宋体" panose="02010600030101010101" pitchFamily="2" charset="-122"/>
                <a:ea typeface="宋体" panose="02010600030101010101" pitchFamily="2" charset="-122"/>
              </a:rPr>
              <a:t>。</a:t>
            </a:r>
            <a:r>
              <a:rPr lang="zh-CN" altLang="en-US" sz="1800" kern="1200" dirty="0">
                <a:solidFill>
                  <a:srgbClr val="000000"/>
                </a:solidFill>
                <a:effectLst/>
                <a:latin typeface="宋体" panose="02010600030101010101" pitchFamily="2" charset="-122"/>
                <a:ea typeface="宋体" panose="02010600030101010101" pitchFamily="2" charset="-122"/>
              </a:rPr>
              <a:t>而</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由于</a:t>
            </a:r>
            <a:r>
              <a:rPr lang="zh-CN" altLang="en-US" sz="1800" kern="1200" dirty="0">
                <a:solidFill>
                  <a:srgbClr val="000000"/>
                </a:solidFill>
                <a:effectLst/>
                <a:latin typeface="宋体" panose="02010600030101010101" pitchFamily="2" charset="-122"/>
                <a:ea typeface="宋体" panose="02010600030101010101" pitchFamily="2" charset="-122"/>
              </a:rPr>
              <a:t>构件几何尺寸、材料性能以及冲击荷载</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的离散性</a:t>
            </a:r>
            <a:r>
              <a:rPr lang="zh-CN" altLang="en-US" sz="1800" kern="1200" dirty="0">
                <a:solidFill>
                  <a:srgbClr val="000000"/>
                </a:solidFill>
                <a:effectLst/>
                <a:latin typeface="宋体" panose="02010600030101010101" pitchFamily="2" charset="-122"/>
                <a:ea typeface="宋体" panose="02010600030101010101" pitchFamily="2" charset="-122"/>
              </a:rPr>
              <a:t>，</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实际结构响应会呈现一定的概率性，考虑变量的随机性更能反映结构的实际情况，因此有必要进行冲击荷载下钢筋混凝土构件的可靠性研究。</a:t>
            </a:r>
            <a:endParaRPr lang="zh-CN" altLang="en-US"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algn="l">
              <a:lnSpc>
                <a:spcPct val="150000"/>
              </a:lnSpc>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宋体" panose="02010600030101010101" pitchFamily="2" charset="-122"/>
              </a:rPr>
              <a:t>后续可以开展的工作包括</a:t>
            </a:r>
            <a:endParaRPr lang="en-US" altLang="zh-CN" sz="1800" kern="100" dirty="0">
              <a:effectLst/>
              <a:latin typeface="宋体" panose="02010600030101010101" pitchFamily="2" charset="-122"/>
              <a:ea typeface="宋体" panose="02010600030101010101" pitchFamily="2" charset="-122"/>
              <a:cs typeface="宋体" panose="02010600030101010101" pitchFamily="2" charset="-122"/>
            </a:endParaRPr>
          </a:p>
          <a:p>
            <a:pPr marL="0" marR="0" algn="l">
              <a:lnSpc>
                <a:spcPct val="150000"/>
              </a:lnSpc>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宋体" panose="02010600030101010101" pitchFamily="2" charset="-122"/>
              </a:rPr>
              <a:t>考虑应变率的动力响应需要进一步深入；</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l">
              <a:lnSpc>
                <a:spcPct val="150000"/>
              </a:lnSpc>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宋体" panose="02010600030101010101" pitchFamily="2" charset="-122"/>
              </a:rPr>
              <a:t>弯剪破坏模式响应复杂，仍需在更充分的试验数据和精确模型分析结果基础上</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明确</a:t>
            </a:r>
            <a:r>
              <a:rPr lang="zh-CN" altLang="en-US" sz="1800" kern="100" dirty="0">
                <a:effectLst/>
                <a:latin typeface="宋体" panose="02010600030101010101" pitchFamily="2" charset="-122"/>
                <a:ea typeface="宋体" panose="02010600030101010101" pitchFamily="2" charset="-122"/>
                <a:cs typeface="宋体" panose="02010600030101010101" pitchFamily="2" charset="-122"/>
              </a:rPr>
              <a:t>弯剪破坏的发生条件；</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宋体" panose="02010600030101010101" pitchFamily="2" charset="-122"/>
              </a:rPr>
              <a:t>需要进一步丰富冲击速度与冲击质量数据库，完善荷载参数统计特征。</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总结近十年冲击荷载下钢筋混凝土构件的研究进展，可以得到未来冲击荷载下钢筋混凝土梁的研究工作可以包括抗冲击设计方法、破坏模式判别、可靠性分析。</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对于冲击荷载下钢筋混凝土梁的抗冲击设计方法，大致可以分为两类：一是基于简化模型的理论计算；二是基于试验数据统计的经验公式。评估方法虽然较多，但差异较大，考虑因素不全，仍需进一步研究。</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indent="304800" algn="l">
              <a:lnSpc>
                <a:spcPct val="125000"/>
              </a:lnSpc>
              <a:spcBef>
                <a:spcPts val="0"/>
              </a:spcBef>
              <a:spcAft>
                <a:spcPts val="0"/>
              </a:spcAft>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冲击荷载下</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梁的破坏过程与破坏模式已基本掌握，但对其破坏机理与破坏模式判别准则的研究还不够。</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a:p>
            <a:pPr marL="0" marR="0" indent="304800" algn="l">
              <a:lnSpc>
                <a:spcPct val="125000"/>
              </a:lnSpc>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许多学者通过研究建立了</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梁的最大变形与损伤的关系</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，除变形之外，</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梁的抗弯、抗剪承载力也应是研究其破坏与安全性的重要方向，因此提出基于弯剪承载力的</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梁破坏模式判别准则，这也是后续进行可靠性分析的关键。</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77863" y="1143000"/>
            <a:ext cx="5502275"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本文的主要内容是，数值模拟开展冲击荷载下</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梁的动态响应与参数影响研究，考虑</a:t>
            </a:r>
            <a:r>
              <a:rPr lang="en-US" altLang="zh-CN" sz="1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t>
            </a:r>
            <a:r>
              <a:rPr lang="zh-CN" altLang="en-US" sz="1800" kern="1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梁的多种破坏模式，提出基于弯剪承载力效应曲线的破坏模式判别准则，基于提出的判别准则完成后续可靠性分析。</a:t>
            </a:r>
            <a:endParaRPr lang="zh-CN" altLang="en-US" sz="1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12020-890B-4198-ABC0-DCFE55E7498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69438" y="274083"/>
            <a:ext cx="1979438" cy="436269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31125" y="274083"/>
            <a:ext cx="5823563" cy="4362692"/>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6344" y="1283425"/>
            <a:ext cx="7917750" cy="2141425"/>
          </a:xfrm>
        </p:spPr>
        <p:txBody>
          <a:bodyPr anchor="b"/>
          <a:lstStyle>
            <a:lvl1pPr>
              <a:defRPr sz="4505"/>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6344" y="3445109"/>
            <a:ext cx="7917750" cy="112612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6435" indent="0">
              <a:buNone/>
              <a:defRPr sz="1350">
                <a:solidFill>
                  <a:schemeClr val="tx1">
                    <a:tint val="75000"/>
                  </a:schemeClr>
                </a:solidFill>
              </a:defRPr>
            </a:lvl3pPr>
            <a:lvl4pPr marL="1029335" indent="0">
              <a:buNone/>
              <a:defRPr sz="1200">
                <a:solidFill>
                  <a:schemeClr val="tx1">
                    <a:tint val="75000"/>
                  </a:schemeClr>
                </a:solidFill>
              </a:defRPr>
            </a:lvl4pPr>
            <a:lvl5pPr marL="1372870" indent="0">
              <a:buNone/>
              <a:defRPr sz="1200">
                <a:solidFill>
                  <a:schemeClr val="tx1">
                    <a:tint val="75000"/>
                  </a:schemeClr>
                </a:solidFill>
              </a:defRPr>
            </a:lvl5pPr>
            <a:lvl6pPr marL="1715770" indent="0">
              <a:buNone/>
              <a:defRPr sz="1200">
                <a:solidFill>
                  <a:schemeClr val="tx1">
                    <a:tint val="75000"/>
                  </a:schemeClr>
                </a:solidFill>
              </a:defRPr>
            </a:lvl6pPr>
            <a:lvl7pPr marL="2059305" indent="0">
              <a:buNone/>
              <a:defRPr sz="1200">
                <a:solidFill>
                  <a:schemeClr val="tx1">
                    <a:tint val="75000"/>
                  </a:schemeClr>
                </a:solidFill>
              </a:defRPr>
            </a:lvl7pPr>
            <a:lvl8pPr marL="2402205" indent="0">
              <a:buNone/>
              <a:defRPr sz="1200">
                <a:solidFill>
                  <a:schemeClr val="tx1">
                    <a:tint val="75000"/>
                  </a:schemeClr>
                </a:solidFill>
              </a:defRPr>
            </a:lvl8pPr>
            <a:lvl9pPr marL="274574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31125" y="1370417"/>
            <a:ext cx="3901500" cy="326635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47375" y="1370417"/>
            <a:ext cx="3901500" cy="326635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2321" y="274083"/>
            <a:ext cx="7917750" cy="99504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32321" y="1261975"/>
            <a:ext cx="3883570" cy="618475"/>
          </a:xfrm>
        </p:spPr>
        <p:txBody>
          <a:bodyPr anchor="b"/>
          <a:lstStyle>
            <a:lvl1pPr marL="0" indent="0">
              <a:buNone/>
              <a:defRPr sz="1800" b="1"/>
            </a:lvl1pPr>
            <a:lvl2pPr marL="342900" indent="0">
              <a:buNone/>
              <a:defRPr sz="1500" b="1"/>
            </a:lvl2pPr>
            <a:lvl3pPr marL="686435" indent="0">
              <a:buNone/>
              <a:defRPr sz="1350" b="1"/>
            </a:lvl3pPr>
            <a:lvl4pPr marL="1029335" indent="0">
              <a:buNone/>
              <a:defRPr sz="1200" b="1"/>
            </a:lvl4pPr>
            <a:lvl5pPr marL="1372870" indent="0">
              <a:buNone/>
              <a:defRPr sz="1200" b="1"/>
            </a:lvl5pPr>
            <a:lvl6pPr marL="1715770" indent="0">
              <a:buNone/>
              <a:defRPr sz="1200" b="1"/>
            </a:lvl6pPr>
            <a:lvl7pPr marL="2059305" indent="0">
              <a:buNone/>
              <a:defRPr sz="1200" b="1"/>
            </a:lvl7pPr>
            <a:lvl8pPr marL="2402205" indent="0">
              <a:buNone/>
              <a:defRPr sz="1200" b="1"/>
            </a:lvl8pPr>
            <a:lvl9pPr marL="274574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32321" y="1880450"/>
            <a:ext cx="3883570" cy="276585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47375" y="1261975"/>
            <a:ext cx="3902696" cy="618475"/>
          </a:xfrm>
        </p:spPr>
        <p:txBody>
          <a:bodyPr anchor="b"/>
          <a:lstStyle>
            <a:lvl1pPr marL="0" indent="0">
              <a:buNone/>
              <a:defRPr sz="1800" b="1"/>
            </a:lvl1pPr>
            <a:lvl2pPr marL="342900" indent="0">
              <a:buNone/>
              <a:defRPr sz="1500" b="1"/>
            </a:lvl2pPr>
            <a:lvl3pPr marL="686435" indent="0">
              <a:buNone/>
              <a:defRPr sz="1350" b="1"/>
            </a:lvl3pPr>
            <a:lvl4pPr marL="1029335" indent="0">
              <a:buNone/>
              <a:defRPr sz="1200" b="1"/>
            </a:lvl4pPr>
            <a:lvl5pPr marL="1372870" indent="0">
              <a:buNone/>
              <a:defRPr sz="1200" b="1"/>
            </a:lvl5pPr>
            <a:lvl6pPr marL="1715770" indent="0">
              <a:buNone/>
              <a:defRPr sz="1200" b="1"/>
            </a:lvl6pPr>
            <a:lvl7pPr marL="2059305" indent="0">
              <a:buNone/>
              <a:defRPr sz="1200" b="1"/>
            </a:lvl7pPr>
            <a:lvl8pPr marL="2402205" indent="0">
              <a:buNone/>
              <a:defRPr sz="1200" b="1"/>
            </a:lvl8pPr>
            <a:lvl9pPr marL="274574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47375" y="1880450"/>
            <a:ext cx="3902696" cy="276585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321" y="343200"/>
            <a:ext cx="2960789" cy="1201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902696" y="741217"/>
            <a:ext cx="4647375" cy="365841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32321" y="1544400"/>
            <a:ext cx="2960789" cy="2861192"/>
          </a:xfrm>
        </p:spPr>
        <p:txBody>
          <a:bodyPr/>
          <a:lstStyle>
            <a:lvl1pPr marL="0" indent="0">
              <a:buNone/>
              <a:defRPr sz="1200"/>
            </a:lvl1pPr>
            <a:lvl2pPr marL="342900" indent="0">
              <a:buNone/>
              <a:defRPr sz="1050"/>
            </a:lvl2pPr>
            <a:lvl3pPr marL="686435" indent="0">
              <a:buNone/>
              <a:defRPr sz="900"/>
            </a:lvl3pPr>
            <a:lvl4pPr marL="1029335" indent="0">
              <a:buNone/>
              <a:defRPr sz="750"/>
            </a:lvl4pPr>
            <a:lvl5pPr marL="1372870" indent="0">
              <a:buNone/>
              <a:defRPr sz="750"/>
            </a:lvl5pPr>
            <a:lvl6pPr marL="1715770" indent="0">
              <a:buNone/>
              <a:defRPr sz="750"/>
            </a:lvl6pPr>
            <a:lvl7pPr marL="2059305" indent="0">
              <a:buNone/>
              <a:defRPr sz="750"/>
            </a:lvl7pPr>
            <a:lvl8pPr marL="2402205" indent="0">
              <a:buNone/>
              <a:defRPr sz="750"/>
            </a:lvl8pPr>
            <a:lvl9pPr marL="274574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321" y="343200"/>
            <a:ext cx="2960789" cy="1201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902696" y="741217"/>
            <a:ext cx="4647375" cy="3658417"/>
          </a:xfrm>
        </p:spPr>
        <p:txBody>
          <a:bodyPr/>
          <a:lstStyle>
            <a:lvl1pPr marL="0" indent="0">
              <a:buNone/>
              <a:defRPr sz="2400"/>
            </a:lvl1pPr>
            <a:lvl2pPr marL="342900" indent="0">
              <a:buNone/>
              <a:defRPr sz="2100"/>
            </a:lvl2pPr>
            <a:lvl3pPr marL="686435" indent="0">
              <a:buNone/>
              <a:defRPr sz="1800"/>
            </a:lvl3pPr>
            <a:lvl4pPr marL="1029335" indent="0">
              <a:buNone/>
              <a:defRPr sz="1500"/>
            </a:lvl4pPr>
            <a:lvl5pPr marL="1372870" indent="0">
              <a:buNone/>
              <a:defRPr sz="1500"/>
            </a:lvl5pPr>
            <a:lvl6pPr marL="1715770" indent="0">
              <a:buNone/>
              <a:defRPr sz="1500"/>
            </a:lvl6pPr>
            <a:lvl7pPr marL="2059305" indent="0">
              <a:buNone/>
              <a:defRPr sz="1500"/>
            </a:lvl7pPr>
            <a:lvl8pPr marL="2402205" indent="0">
              <a:buNone/>
              <a:defRPr sz="1500"/>
            </a:lvl8pPr>
            <a:lvl9pPr marL="2745740" indent="0">
              <a:buNone/>
              <a:defRPr sz="1500"/>
            </a:lvl9pPr>
          </a:lstStyle>
          <a:p>
            <a:endParaRPr lang="zh-CN" altLang="en-US"/>
          </a:p>
        </p:txBody>
      </p:sp>
      <p:sp>
        <p:nvSpPr>
          <p:cNvPr id="4" name="文本占位符 3"/>
          <p:cNvSpPr>
            <a:spLocks noGrp="1"/>
          </p:cNvSpPr>
          <p:nvPr>
            <p:ph type="body" sz="half" idx="2" hasCustomPrompt="1"/>
          </p:nvPr>
        </p:nvSpPr>
        <p:spPr>
          <a:xfrm>
            <a:off x="632321" y="1544400"/>
            <a:ext cx="2960789" cy="2861192"/>
          </a:xfrm>
        </p:spPr>
        <p:txBody>
          <a:bodyPr/>
          <a:lstStyle>
            <a:lvl1pPr marL="0" indent="0">
              <a:buNone/>
              <a:defRPr sz="1200"/>
            </a:lvl1pPr>
            <a:lvl2pPr marL="342900" indent="0">
              <a:buNone/>
              <a:defRPr sz="1050"/>
            </a:lvl2pPr>
            <a:lvl3pPr marL="686435" indent="0">
              <a:buNone/>
              <a:defRPr sz="900"/>
            </a:lvl3pPr>
            <a:lvl4pPr marL="1029335" indent="0">
              <a:buNone/>
              <a:defRPr sz="750"/>
            </a:lvl4pPr>
            <a:lvl5pPr marL="1372870" indent="0">
              <a:buNone/>
              <a:defRPr sz="750"/>
            </a:lvl5pPr>
            <a:lvl6pPr marL="1715770" indent="0">
              <a:buNone/>
              <a:defRPr sz="750"/>
            </a:lvl6pPr>
            <a:lvl7pPr marL="2059305" indent="0">
              <a:buNone/>
              <a:defRPr sz="750"/>
            </a:lvl7pPr>
            <a:lvl8pPr marL="2402205" indent="0">
              <a:buNone/>
              <a:defRPr sz="750"/>
            </a:lvl8pPr>
            <a:lvl9pPr marL="274574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F8FE466-DC15-41F4-BF6F-ACAD90B77E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3C8AE2-1575-44A2-984E-FBE464D444E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31125" y="274083"/>
            <a:ext cx="7917750" cy="99504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31125" y="1370417"/>
            <a:ext cx="7917750" cy="326635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31125" y="4771434"/>
            <a:ext cx="2065500" cy="274083"/>
          </a:xfrm>
          <a:prstGeom prst="rect">
            <a:avLst/>
          </a:prstGeom>
        </p:spPr>
        <p:txBody>
          <a:bodyPr vert="horz" lIns="91440" tIns="45720" rIns="91440" bIns="45720" rtlCol="0" anchor="ctr"/>
          <a:lstStyle>
            <a:lvl1pPr algn="l">
              <a:defRPr sz="900">
                <a:solidFill>
                  <a:schemeClr val="tx1">
                    <a:tint val="75000"/>
                  </a:schemeClr>
                </a:solidFill>
              </a:defRPr>
            </a:lvl1pPr>
          </a:lstStyle>
          <a:p>
            <a:fld id="{5F8FE466-DC15-41F4-BF6F-ACAD90B77EA1}" type="datetimeFigureOut">
              <a:rPr lang="zh-CN" altLang="en-US" smtClean="0"/>
            </a:fld>
            <a:endParaRPr lang="zh-CN" altLang="en-US"/>
          </a:p>
        </p:txBody>
      </p:sp>
      <p:sp>
        <p:nvSpPr>
          <p:cNvPr id="5" name="页脚占位符 4"/>
          <p:cNvSpPr>
            <a:spLocks noGrp="1"/>
          </p:cNvSpPr>
          <p:nvPr>
            <p:ph type="ftr" sz="quarter" idx="3"/>
          </p:nvPr>
        </p:nvSpPr>
        <p:spPr>
          <a:xfrm>
            <a:off x="3040875" y="4771434"/>
            <a:ext cx="3098250" cy="27408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83375" y="4771434"/>
            <a:ext cx="2065500" cy="274083"/>
          </a:xfrm>
          <a:prstGeom prst="rect">
            <a:avLst/>
          </a:prstGeom>
        </p:spPr>
        <p:txBody>
          <a:bodyPr vert="horz" lIns="91440" tIns="45720" rIns="91440" bIns="45720" rtlCol="0" anchor="ctr"/>
          <a:lstStyle>
            <a:lvl1pPr algn="r">
              <a:defRPr sz="900">
                <a:solidFill>
                  <a:schemeClr val="tx1">
                    <a:tint val="75000"/>
                  </a:schemeClr>
                </a:solidFill>
              </a:defRPr>
            </a:lvl1pPr>
          </a:lstStyle>
          <a:p>
            <a:fld id="{CF3C8AE2-1575-44A2-984E-FBE464D444E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6435" rtl="0" eaLnBrk="1" latinLnBrk="0" hangingPunct="1">
        <a:lnSpc>
          <a:spcPct val="90000"/>
        </a:lnSpc>
        <a:spcBef>
          <a:spcPct val="0"/>
        </a:spcBef>
        <a:buNone/>
        <a:defRPr sz="3305" kern="1200">
          <a:solidFill>
            <a:schemeClr val="tx1"/>
          </a:solidFill>
          <a:latin typeface="+mj-lt"/>
          <a:ea typeface="+mj-ea"/>
          <a:cs typeface="+mj-cs"/>
        </a:defRPr>
      </a:lvl1pPr>
    </p:titleStyle>
    <p:bodyStyle>
      <a:lvl1pPr marL="171450" indent="-171450" algn="l" defTabSz="6864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985" indent="-171450" algn="l" defTabSz="6864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885" indent="-171450" algn="l" defTabSz="6864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142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432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7855"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30755"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429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7190" indent="-171450" algn="l" defTabSz="6864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6435" rtl="0" eaLnBrk="1" latinLnBrk="0" hangingPunct="1">
        <a:defRPr sz="1350" kern="1200">
          <a:solidFill>
            <a:schemeClr val="tx1"/>
          </a:solidFill>
          <a:latin typeface="+mn-lt"/>
          <a:ea typeface="+mn-ea"/>
          <a:cs typeface="+mn-cs"/>
        </a:defRPr>
      </a:lvl1pPr>
      <a:lvl2pPr marL="342900" algn="l" defTabSz="686435" rtl="0" eaLnBrk="1" latinLnBrk="0" hangingPunct="1">
        <a:defRPr sz="1350" kern="1200">
          <a:solidFill>
            <a:schemeClr val="tx1"/>
          </a:solidFill>
          <a:latin typeface="+mn-lt"/>
          <a:ea typeface="+mn-ea"/>
          <a:cs typeface="+mn-cs"/>
        </a:defRPr>
      </a:lvl2pPr>
      <a:lvl3pPr marL="686435" algn="l" defTabSz="686435" rtl="0" eaLnBrk="1" latinLnBrk="0" hangingPunct="1">
        <a:defRPr sz="1350" kern="1200">
          <a:solidFill>
            <a:schemeClr val="tx1"/>
          </a:solidFill>
          <a:latin typeface="+mn-lt"/>
          <a:ea typeface="+mn-ea"/>
          <a:cs typeface="+mn-cs"/>
        </a:defRPr>
      </a:lvl3pPr>
      <a:lvl4pPr marL="1029335" algn="l" defTabSz="686435" rtl="0" eaLnBrk="1" latinLnBrk="0" hangingPunct="1">
        <a:defRPr sz="1350" kern="1200">
          <a:solidFill>
            <a:schemeClr val="tx1"/>
          </a:solidFill>
          <a:latin typeface="+mn-lt"/>
          <a:ea typeface="+mn-ea"/>
          <a:cs typeface="+mn-cs"/>
        </a:defRPr>
      </a:lvl4pPr>
      <a:lvl5pPr marL="1372870" algn="l" defTabSz="686435" rtl="0" eaLnBrk="1" latinLnBrk="0" hangingPunct="1">
        <a:defRPr sz="1350" kern="1200">
          <a:solidFill>
            <a:schemeClr val="tx1"/>
          </a:solidFill>
          <a:latin typeface="+mn-lt"/>
          <a:ea typeface="+mn-ea"/>
          <a:cs typeface="+mn-cs"/>
        </a:defRPr>
      </a:lvl5pPr>
      <a:lvl6pPr marL="1715770" algn="l" defTabSz="686435" rtl="0" eaLnBrk="1" latinLnBrk="0" hangingPunct="1">
        <a:defRPr sz="1350" kern="1200">
          <a:solidFill>
            <a:schemeClr val="tx1"/>
          </a:solidFill>
          <a:latin typeface="+mn-lt"/>
          <a:ea typeface="+mn-ea"/>
          <a:cs typeface="+mn-cs"/>
        </a:defRPr>
      </a:lvl6pPr>
      <a:lvl7pPr marL="2059305" algn="l" defTabSz="686435" rtl="0" eaLnBrk="1" latinLnBrk="0" hangingPunct="1">
        <a:defRPr sz="1350" kern="1200">
          <a:solidFill>
            <a:schemeClr val="tx1"/>
          </a:solidFill>
          <a:latin typeface="+mn-lt"/>
          <a:ea typeface="+mn-ea"/>
          <a:cs typeface="+mn-cs"/>
        </a:defRPr>
      </a:lvl7pPr>
      <a:lvl8pPr marL="2402205" algn="l" defTabSz="686435" rtl="0" eaLnBrk="1" latinLnBrk="0" hangingPunct="1">
        <a:defRPr sz="1350" kern="1200">
          <a:solidFill>
            <a:schemeClr val="tx1"/>
          </a:solidFill>
          <a:latin typeface="+mn-lt"/>
          <a:ea typeface="+mn-ea"/>
          <a:cs typeface="+mn-cs"/>
        </a:defRPr>
      </a:lvl8pPr>
      <a:lvl9pPr marL="2745740" algn="l" defTabSz="6864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2.png"/><Relationship Id="rId2" Type="http://schemas.openxmlformats.org/officeDocument/2006/relationships/tags" Target="../tags/tag2.xml"/><Relationship Id="rId10" Type="http://schemas.openxmlformats.org/officeDocument/2006/relationships/notesSlide" Target="../notesSlides/notesSl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image" Target="../media/image16.emf"/><Relationship Id="rId3" Type="http://schemas.openxmlformats.org/officeDocument/2006/relationships/oleObject" Target="../embeddings/oleObject2.bin"/><Relationship Id="rId2" Type="http://schemas.openxmlformats.org/officeDocument/2006/relationships/image" Target="../media/image15.e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vmlDrawing" Target="../drawings/vmlDrawing2.vml"/><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 Id="rId3" Type="http://schemas.openxmlformats.org/officeDocument/2006/relationships/oleObject" Target="../embeddings/oleObject4.bin"/><Relationship Id="rId2" Type="http://schemas.openxmlformats.org/officeDocument/2006/relationships/image" Target="../media/image15.emf"/><Relationship Id="rId1"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9" Type="http://schemas.openxmlformats.org/officeDocument/2006/relationships/image" Target="../media/image26.tiff"/><Relationship Id="rId8" Type="http://schemas.openxmlformats.org/officeDocument/2006/relationships/image" Target="../media/image25.tiff"/><Relationship Id="rId7" Type="http://schemas.openxmlformats.org/officeDocument/2006/relationships/image" Target="../media/image24.tiff"/><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 Id="rId3" Type="http://schemas.openxmlformats.org/officeDocument/2006/relationships/image" Target="../media/image20.tiff"/><Relationship Id="rId28" Type="http://schemas.openxmlformats.org/officeDocument/2006/relationships/notesSlide" Target="../notesSlides/notesSlide12.xml"/><Relationship Id="rId27" Type="http://schemas.openxmlformats.org/officeDocument/2006/relationships/vmlDrawing" Target="../drawings/vmlDrawing3.vml"/><Relationship Id="rId26" Type="http://schemas.openxmlformats.org/officeDocument/2006/relationships/slideLayout" Target="../slideLayouts/slideLayout7.xml"/><Relationship Id="rId25" Type="http://schemas.openxmlformats.org/officeDocument/2006/relationships/image" Target="../media/image34.emf"/><Relationship Id="rId24" Type="http://schemas.openxmlformats.org/officeDocument/2006/relationships/oleObject" Target="../embeddings/oleObject12.bin"/><Relationship Id="rId23" Type="http://schemas.openxmlformats.org/officeDocument/2006/relationships/image" Target="../media/image33.emf"/><Relationship Id="rId22" Type="http://schemas.openxmlformats.org/officeDocument/2006/relationships/oleObject" Target="../embeddings/oleObject11.bin"/><Relationship Id="rId21" Type="http://schemas.openxmlformats.org/officeDocument/2006/relationships/image" Target="../media/image32.emf"/><Relationship Id="rId20" Type="http://schemas.openxmlformats.org/officeDocument/2006/relationships/oleObject" Target="../embeddings/oleObject10.bin"/><Relationship Id="rId2" Type="http://schemas.openxmlformats.org/officeDocument/2006/relationships/image" Target="../media/image19.tiff"/><Relationship Id="rId19" Type="http://schemas.openxmlformats.org/officeDocument/2006/relationships/image" Target="../media/image31.emf"/><Relationship Id="rId18" Type="http://schemas.openxmlformats.org/officeDocument/2006/relationships/oleObject" Target="../embeddings/oleObject9.bin"/><Relationship Id="rId17" Type="http://schemas.openxmlformats.org/officeDocument/2006/relationships/image" Target="../media/image30.emf"/><Relationship Id="rId16" Type="http://schemas.openxmlformats.org/officeDocument/2006/relationships/oleObject" Target="../embeddings/oleObject8.bin"/><Relationship Id="rId15" Type="http://schemas.openxmlformats.org/officeDocument/2006/relationships/image" Target="../media/image29.emf"/><Relationship Id="rId14" Type="http://schemas.openxmlformats.org/officeDocument/2006/relationships/oleObject" Target="../embeddings/oleObject7.bin"/><Relationship Id="rId13" Type="http://schemas.openxmlformats.org/officeDocument/2006/relationships/image" Target="../media/image28.emf"/><Relationship Id="rId12" Type="http://schemas.openxmlformats.org/officeDocument/2006/relationships/oleObject" Target="../embeddings/oleObject6.bin"/><Relationship Id="rId11" Type="http://schemas.openxmlformats.org/officeDocument/2006/relationships/image" Target="../media/image27.emf"/><Relationship Id="rId10" Type="http://schemas.openxmlformats.org/officeDocument/2006/relationships/oleObject" Target="../embeddings/oleObject5.bin"/><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tiff"/><Relationship Id="rId3" Type="http://schemas.openxmlformats.org/officeDocument/2006/relationships/image" Target="../media/image37.tiff"/><Relationship Id="rId2" Type="http://schemas.openxmlformats.org/officeDocument/2006/relationships/image" Target="../media/image36.tiff"/><Relationship Id="rId12" Type="http://schemas.openxmlformats.org/officeDocument/2006/relationships/notesSlide" Target="../notesSlides/notesSlide13.xml"/><Relationship Id="rId11" Type="http://schemas.openxmlformats.org/officeDocument/2006/relationships/slideLayout" Target="../slideLayouts/slideLayout7.xml"/><Relationship Id="rId10" Type="http://schemas.openxmlformats.org/officeDocument/2006/relationships/image" Target="../media/image44.png"/><Relationship Id="rId1" Type="http://schemas.openxmlformats.org/officeDocument/2006/relationships/image" Target="../media/image35.tiff"/></Relationships>
</file>

<file path=ppt/slides/_rels/slide14.xml.rels><?xml version="1.0" encoding="UTF-8" standalone="yes"?>
<Relationships xmlns="http://schemas.openxmlformats.org/package/2006/relationships"><Relationship Id="rId9" Type="http://schemas.openxmlformats.org/officeDocument/2006/relationships/image" Target="../media/image53.tiff"/><Relationship Id="rId8" Type="http://schemas.openxmlformats.org/officeDocument/2006/relationships/image" Target="../media/image52.tiff"/><Relationship Id="rId7" Type="http://schemas.openxmlformats.org/officeDocument/2006/relationships/image" Target="../media/image51.tiff"/><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 Id="rId3" Type="http://schemas.openxmlformats.org/officeDocument/2006/relationships/image" Target="../media/image47.tiff"/><Relationship Id="rId2" Type="http://schemas.openxmlformats.org/officeDocument/2006/relationships/image" Target="../media/image46.tiff"/><Relationship Id="rId14" Type="http://schemas.openxmlformats.org/officeDocument/2006/relationships/notesSlide" Target="../notesSlides/notesSlide14.xml"/><Relationship Id="rId13" Type="http://schemas.openxmlformats.org/officeDocument/2006/relationships/slideLayout" Target="../slideLayouts/slideLayout7.xml"/><Relationship Id="rId12" Type="http://schemas.openxmlformats.org/officeDocument/2006/relationships/image" Target="../media/image56.tiff"/><Relationship Id="rId11" Type="http://schemas.openxmlformats.org/officeDocument/2006/relationships/image" Target="../media/image55.tiff"/><Relationship Id="rId10" Type="http://schemas.openxmlformats.org/officeDocument/2006/relationships/image" Target="../media/image54.tiff"/><Relationship Id="rId1" Type="http://schemas.openxmlformats.org/officeDocument/2006/relationships/image" Target="../media/image45.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image" Target="../media/image61.wmf"/><Relationship Id="rId8" Type="http://schemas.openxmlformats.org/officeDocument/2006/relationships/oleObject" Target="../embeddings/oleObject16.bin"/><Relationship Id="rId7" Type="http://schemas.openxmlformats.org/officeDocument/2006/relationships/image" Target="../media/image60.wmf"/><Relationship Id="rId6" Type="http://schemas.openxmlformats.org/officeDocument/2006/relationships/oleObject" Target="../embeddings/oleObject15.bin"/><Relationship Id="rId5" Type="http://schemas.openxmlformats.org/officeDocument/2006/relationships/image" Target="../media/image59.wmf"/><Relationship Id="rId4" Type="http://schemas.openxmlformats.org/officeDocument/2006/relationships/oleObject" Target="../embeddings/oleObject14.bin"/><Relationship Id="rId3" Type="http://schemas.openxmlformats.org/officeDocument/2006/relationships/image" Target="../media/image58.wmf"/><Relationship Id="rId2" Type="http://schemas.openxmlformats.org/officeDocument/2006/relationships/oleObject" Target="../embeddings/oleObject13.bin"/><Relationship Id="rId14" Type="http://schemas.openxmlformats.org/officeDocument/2006/relationships/notesSlide" Target="../notesSlides/notesSlide16.xml"/><Relationship Id="rId13" Type="http://schemas.openxmlformats.org/officeDocument/2006/relationships/vmlDrawing" Target="../drawings/vmlDrawing4.vml"/><Relationship Id="rId12" Type="http://schemas.openxmlformats.org/officeDocument/2006/relationships/slideLayout" Target="../slideLayouts/slideLayout7.xml"/><Relationship Id="rId11" Type="http://schemas.openxmlformats.org/officeDocument/2006/relationships/image" Target="../media/image62.wmf"/><Relationship Id="rId10" Type="http://schemas.openxmlformats.org/officeDocument/2006/relationships/oleObject" Target="../embeddings/oleObject17.bin"/><Relationship Id="rId1" Type="http://schemas.openxmlformats.org/officeDocument/2006/relationships/image" Target="../media/image57.tiff"/></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tags" Target="../tags/tag15.xml"/><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image" Target="../media/image71.tiff"/><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image" Target="../media/image6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7.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72.png"/><Relationship Id="rId3" Type="http://schemas.openxmlformats.org/officeDocument/2006/relationships/tags" Target="../tags/tag21.xml"/><Relationship Id="rId2" Type="http://schemas.openxmlformats.org/officeDocument/2006/relationships/image" Target="../media/image57.tiff"/><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vmlDrawing" Target="../drawings/vmlDrawing5.vml"/><Relationship Id="rId3" Type="http://schemas.openxmlformats.org/officeDocument/2006/relationships/slideLayout" Target="../slideLayouts/slideLayout7.xml"/><Relationship Id="rId2" Type="http://schemas.openxmlformats.org/officeDocument/2006/relationships/image" Target="../media/image73.wmf"/><Relationship Id="rId1"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image" Target="../media/image76.png"/><Relationship Id="rId3" Type="http://schemas.openxmlformats.org/officeDocument/2006/relationships/tags" Target="../tags/tag25.xml"/><Relationship Id="rId2" Type="http://schemas.openxmlformats.org/officeDocument/2006/relationships/image" Target="../media/image75.png"/><Relationship Id="rId1" Type="http://schemas.openxmlformats.org/officeDocument/2006/relationships/image" Target="../media/image74.jpeg"/></Relationships>
</file>

<file path=ppt/slides/_rels/slide27.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79.wmf"/><Relationship Id="rId7" Type="http://schemas.openxmlformats.org/officeDocument/2006/relationships/oleObject" Target="../embeddings/oleObject20.bin"/><Relationship Id="rId6" Type="http://schemas.openxmlformats.org/officeDocument/2006/relationships/tags" Target="../tags/tag28.xml"/><Relationship Id="rId5" Type="http://schemas.openxmlformats.org/officeDocument/2006/relationships/image" Target="../media/image78.wmf"/><Relationship Id="rId4" Type="http://schemas.openxmlformats.org/officeDocument/2006/relationships/oleObject" Target="../embeddings/oleObject19.bin"/><Relationship Id="rId3" Type="http://schemas.openxmlformats.org/officeDocument/2006/relationships/tags" Target="../tags/tag27.xml"/><Relationship Id="rId2" Type="http://schemas.openxmlformats.org/officeDocument/2006/relationships/image" Target="../media/image77.png"/><Relationship Id="rId14" Type="http://schemas.openxmlformats.org/officeDocument/2006/relationships/notesSlide" Target="../notesSlides/notesSlide27.xml"/><Relationship Id="rId13" Type="http://schemas.openxmlformats.org/officeDocument/2006/relationships/vmlDrawing" Target="../drawings/vmlDrawing6.vml"/><Relationship Id="rId12" Type="http://schemas.openxmlformats.org/officeDocument/2006/relationships/slideLayout" Target="../slideLayouts/slideLayout7.xml"/><Relationship Id="rId11" Type="http://schemas.openxmlformats.org/officeDocument/2006/relationships/image" Target="../media/image80.png"/><Relationship Id="rId10" Type="http://schemas.openxmlformats.org/officeDocument/2006/relationships/tags" Target="../tags/tag30.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9" Type="http://schemas.openxmlformats.org/officeDocument/2006/relationships/image" Target="../media/image87.tiff"/><Relationship Id="rId8" Type="http://schemas.openxmlformats.org/officeDocument/2006/relationships/image" Target="../media/image86.tiff"/><Relationship Id="rId7" Type="http://schemas.openxmlformats.org/officeDocument/2006/relationships/image" Target="../media/image85.tiff"/><Relationship Id="rId6" Type="http://schemas.openxmlformats.org/officeDocument/2006/relationships/image" Target="../media/image84.png"/><Relationship Id="rId5" Type="http://schemas.openxmlformats.org/officeDocument/2006/relationships/image" Target="../media/image67.png"/><Relationship Id="rId4" Type="http://schemas.openxmlformats.org/officeDocument/2006/relationships/image" Target="../media/image64.png"/><Relationship Id="rId3" Type="http://schemas.openxmlformats.org/officeDocument/2006/relationships/image" Target="../media/image83.tiff"/><Relationship Id="rId2" Type="http://schemas.openxmlformats.org/officeDocument/2006/relationships/image" Target="../media/image82.tiff"/><Relationship Id="rId11" Type="http://schemas.openxmlformats.org/officeDocument/2006/relationships/notesSlide" Target="../notesSlides/notesSlide28.xml"/><Relationship Id="rId10" Type="http://schemas.openxmlformats.org/officeDocument/2006/relationships/slideLayout" Target="../slideLayouts/slideLayout7.xml"/><Relationship Id="rId1" Type="http://schemas.openxmlformats.org/officeDocument/2006/relationships/image" Target="../media/image81.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image" Target="../media/image91.png"/><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9" Type="http://schemas.openxmlformats.org/officeDocument/2006/relationships/notesSlide" Target="../notesSlides/notesSlide34.xml"/><Relationship Id="rId18" Type="http://schemas.openxmlformats.org/officeDocument/2006/relationships/slideLayout" Target="../slideLayouts/slideLayout7.xml"/><Relationship Id="rId17" Type="http://schemas.openxmlformats.org/officeDocument/2006/relationships/tags" Target="../tags/tag44.xml"/><Relationship Id="rId16" Type="http://schemas.openxmlformats.org/officeDocument/2006/relationships/image" Target="../media/image94.png"/><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image" Target="../media/image93.png"/><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image" Target="../media/image92.png"/><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2" Type="http://schemas.openxmlformats.org/officeDocument/2006/relationships/notesSlide" Target="../notesSlides/notesSlide35.xml"/><Relationship Id="rId51" Type="http://schemas.openxmlformats.org/officeDocument/2006/relationships/slideLayout" Target="../slideLayouts/slideLayout7.xml"/><Relationship Id="rId50" Type="http://schemas.openxmlformats.org/officeDocument/2006/relationships/image" Target="../media/image95.jpeg"/><Relationship Id="rId5" Type="http://schemas.openxmlformats.org/officeDocument/2006/relationships/tags" Target="../tags/tag49.xml"/><Relationship Id="rId49" Type="http://schemas.openxmlformats.org/officeDocument/2006/relationships/tags" Target="../tags/tag93.xml"/><Relationship Id="rId48" Type="http://schemas.openxmlformats.org/officeDocument/2006/relationships/tags" Target="../tags/tag92.xml"/><Relationship Id="rId47" Type="http://schemas.openxmlformats.org/officeDocument/2006/relationships/tags" Target="../tags/tag91.xml"/><Relationship Id="rId46" Type="http://schemas.openxmlformats.org/officeDocument/2006/relationships/tags" Target="../tags/tag90.xml"/><Relationship Id="rId45" Type="http://schemas.openxmlformats.org/officeDocument/2006/relationships/tags" Target="../tags/tag89.xml"/><Relationship Id="rId44" Type="http://schemas.openxmlformats.org/officeDocument/2006/relationships/tags" Target="../tags/tag88.xml"/><Relationship Id="rId43" Type="http://schemas.openxmlformats.org/officeDocument/2006/relationships/tags" Target="../tags/tag87.xml"/><Relationship Id="rId42" Type="http://schemas.openxmlformats.org/officeDocument/2006/relationships/tags" Target="../tags/tag86.xml"/><Relationship Id="rId41" Type="http://schemas.openxmlformats.org/officeDocument/2006/relationships/tags" Target="../tags/tag85.xml"/><Relationship Id="rId40" Type="http://schemas.openxmlformats.org/officeDocument/2006/relationships/tags" Target="../tags/tag84.xml"/><Relationship Id="rId4" Type="http://schemas.openxmlformats.org/officeDocument/2006/relationships/tags" Target="../tags/tag48.xml"/><Relationship Id="rId39" Type="http://schemas.openxmlformats.org/officeDocument/2006/relationships/tags" Target="../tags/tag83.xml"/><Relationship Id="rId38" Type="http://schemas.openxmlformats.org/officeDocument/2006/relationships/tags" Target="../tags/tag82.xml"/><Relationship Id="rId37" Type="http://schemas.openxmlformats.org/officeDocument/2006/relationships/tags" Target="../tags/tag81.xml"/><Relationship Id="rId36" Type="http://schemas.openxmlformats.org/officeDocument/2006/relationships/tags" Target="../tags/tag80.xml"/><Relationship Id="rId35" Type="http://schemas.openxmlformats.org/officeDocument/2006/relationships/tags" Target="../tags/tag79.xml"/><Relationship Id="rId34" Type="http://schemas.openxmlformats.org/officeDocument/2006/relationships/tags" Target="../tags/tag78.xml"/><Relationship Id="rId33" Type="http://schemas.openxmlformats.org/officeDocument/2006/relationships/tags" Target="../tags/tag77.xml"/><Relationship Id="rId32" Type="http://schemas.openxmlformats.org/officeDocument/2006/relationships/tags" Target="../tags/tag76.xml"/><Relationship Id="rId31" Type="http://schemas.openxmlformats.org/officeDocument/2006/relationships/tags" Target="../tags/tag75.xml"/><Relationship Id="rId30" Type="http://schemas.openxmlformats.org/officeDocument/2006/relationships/tags" Target="../tags/tag74.xml"/><Relationship Id="rId3" Type="http://schemas.openxmlformats.org/officeDocument/2006/relationships/tags" Target="../tags/tag47.xml"/><Relationship Id="rId29" Type="http://schemas.openxmlformats.org/officeDocument/2006/relationships/tags" Target="../tags/tag73.xml"/><Relationship Id="rId28" Type="http://schemas.openxmlformats.org/officeDocument/2006/relationships/tags" Target="../tags/tag72.xml"/><Relationship Id="rId27" Type="http://schemas.openxmlformats.org/officeDocument/2006/relationships/tags" Target="../tags/tag71.xml"/><Relationship Id="rId26" Type="http://schemas.openxmlformats.org/officeDocument/2006/relationships/tags" Target="../tags/tag70.xml"/><Relationship Id="rId25" Type="http://schemas.openxmlformats.org/officeDocument/2006/relationships/tags" Target="../tags/tag69.xml"/><Relationship Id="rId24" Type="http://schemas.openxmlformats.org/officeDocument/2006/relationships/tags" Target="../tags/tag68.xml"/><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tags" Target="../tags/tag46.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5.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tags" Target="../tags/tag94.xml"/></Relationships>
</file>

<file path=ppt/slides/_rels/slide37.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5" Type="http://schemas.openxmlformats.org/officeDocument/2006/relationships/notesSlide" Target="../notesSlides/notesSlide37.xml"/><Relationship Id="rId64" Type="http://schemas.openxmlformats.org/officeDocument/2006/relationships/slideLayout" Target="../slideLayouts/slideLayout7.xml"/><Relationship Id="rId63" Type="http://schemas.openxmlformats.org/officeDocument/2006/relationships/tags" Target="../tags/tag158.xml"/><Relationship Id="rId62" Type="http://schemas.openxmlformats.org/officeDocument/2006/relationships/tags" Target="../tags/tag157.xml"/><Relationship Id="rId61" Type="http://schemas.openxmlformats.org/officeDocument/2006/relationships/tags" Target="../tags/tag156.xml"/><Relationship Id="rId60" Type="http://schemas.openxmlformats.org/officeDocument/2006/relationships/tags" Target="../tags/tag155.xml"/><Relationship Id="rId6" Type="http://schemas.openxmlformats.org/officeDocument/2006/relationships/tags" Target="../tags/tag102.xml"/><Relationship Id="rId59" Type="http://schemas.openxmlformats.org/officeDocument/2006/relationships/tags" Target="../tags/tag154.xml"/><Relationship Id="rId58" Type="http://schemas.openxmlformats.org/officeDocument/2006/relationships/tags" Target="../tags/tag153.xml"/><Relationship Id="rId57" Type="http://schemas.openxmlformats.org/officeDocument/2006/relationships/tags" Target="../tags/tag152.xml"/><Relationship Id="rId56" Type="http://schemas.openxmlformats.org/officeDocument/2006/relationships/tags" Target="../tags/tag151.xml"/><Relationship Id="rId55" Type="http://schemas.openxmlformats.org/officeDocument/2006/relationships/tags" Target="../tags/tag150.xml"/><Relationship Id="rId54" Type="http://schemas.openxmlformats.org/officeDocument/2006/relationships/tags" Target="../tags/tag149.xml"/><Relationship Id="rId53" Type="http://schemas.openxmlformats.org/officeDocument/2006/relationships/tags" Target="../tags/tag148.xml"/><Relationship Id="rId52" Type="http://schemas.openxmlformats.org/officeDocument/2006/relationships/tags" Target="../tags/tag147.xml"/><Relationship Id="rId51" Type="http://schemas.openxmlformats.org/officeDocument/2006/relationships/image" Target="../media/image98.jpeg"/><Relationship Id="rId50" Type="http://schemas.openxmlformats.org/officeDocument/2006/relationships/tags" Target="../tags/tag146.xml"/><Relationship Id="rId5" Type="http://schemas.openxmlformats.org/officeDocument/2006/relationships/tags" Target="../tags/tag101.xml"/><Relationship Id="rId49" Type="http://schemas.openxmlformats.org/officeDocument/2006/relationships/tags" Target="../tags/tag145.xml"/><Relationship Id="rId48" Type="http://schemas.openxmlformats.org/officeDocument/2006/relationships/tags" Target="../tags/tag144.xml"/><Relationship Id="rId47" Type="http://schemas.openxmlformats.org/officeDocument/2006/relationships/tags" Target="../tags/tag143.xml"/><Relationship Id="rId46" Type="http://schemas.openxmlformats.org/officeDocument/2006/relationships/tags" Target="../tags/tag142.xml"/><Relationship Id="rId45" Type="http://schemas.openxmlformats.org/officeDocument/2006/relationships/tags" Target="../tags/tag141.xml"/><Relationship Id="rId44" Type="http://schemas.openxmlformats.org/officeDocument/2006/relationships/tags" Target="../tags/tag140.xml"/><Relationship Id="rId43" Type="http://schemas.openxmlformats.org/officeDocument/2006/relationships/tags" Target="../tags/tag139.xml"/><Relationship Id="rId42" Type="http://schemas.openxmlformats.org/officeDocument/2006/relationships/tags" Target="../tags/tag138.xml"/><Relationship Id="rId41" Type="http://schemas.openxmlformats.org/officeDocument/2006/relationships/tags" Target="../tags/tag137.xml"/><Relationship Id="rId40" Type="http://schemas.openxmlformats.org/officeDocument/2006/relationships/tags" Target="../tags/tag136.xml"/><Relationship Id="rId4" Type="http://schemas.openxmlformats.org/officeDocument/2006/relationships/tags" Target="../tags/tag100.xml"/><Relationship Id="rId39" Type="http://schemas.openxmlformats.org/officeDocument/2006/relationships/tags" Target="../tags/tag135.xml"/><Relationship Id="rId38" Type="http://schemas.openxmlformats.org/officeDocument/2006/relationships/tags" Target="../tags/tag134.xml"/><Relationship Id="rId37" Type="http://schemas.openxmlformats.org/officeDocument/2006/relationships/tags" Target="../tags/tag133.xml"/><Relationship Id="rId36" Type="http://schemas.openxmlformats.org/officeDocument/2006/relationships/tags" Target="../tags/tag132.xml"/><Relationship Id="rId35" Type="http://schemas.openxmlformats.org/officeDocument/2006/relationships/tags" Target="../tags/tag131.xml"/><Relationship Id="rId34" Type="http://schemas.openxmlformats.org/officeDocument/2006/relationships/tags" Target="../tags/tag130.xml"/><Relationship Id="rId33" Type="http://schemas.openxmlformats.org/officeDocument/2006/relationships/tags" Target="../tags/tag129.xml"/><Relationship Id="rId32" Type="http://schemas.openxmlformats.org/officeDocument/2006/relationships/tags" Target="../tags/tag128.xml"/><Relationship Id="rId31" Type="http://schemas.openxmlformats.org/officeDocument/2006/relationships/tags" Target="../tags/tag127.xml"/><Relationship Id="rId30" Type="http://schemas.openxmlformats.org/officeDocument/2006/relationships/tags" Target="../tags/tag126.xml"/><Relationship Id="rId3" Type="http://schemas.openxmlformats.org/officeDocument/2006/relationships/tags" Target="../tags/tag99.xml"/><Relationship Id="rId29" Type="http://schemas.openxmlformats.org/officeDocument/2006/relationships/tags" Target="../tags/tag125.xml"/><Relationship Id="rId28" Type="http://schemas.openxmlformats.org/officeDocument/2006/relationships/tags" Target="../tags/tag124.xml"/><Relationship Id="rId27" Type="http://schemas.openxmlformats.org/officeDocument/2006/relationships/tags" Target="../tags/tag123.xml"/><Relationship Id="rId26" Type="http://schemas.openxmlformats.org/officeDocument/2006/relationships/tags" Target="../tags/tag122.xml"/><Relationship Id="rId25" Type="http://schemas.openxmlformats.org/officeDocument/2006/relationships/tags" Target="../tags/tag121.xml"/><Relationship Id="rId24" Type="http://schemas.openxmlformats.org/officeDocument/2006/relationships/tags" Target="../tags/tag120.xml"/><Relationship Id="rId23" Type="http://schemas.openxmlformats.org/officeDocument/2006/relationships/tags" Target="../tags/tag119.xml"/><Relationship Id="rId22" Type="http://schemas.openxmlformats.org/officeDocument/2006/relationships/tags" Target="../tags/tag118.xml"/><Relationship Id="rId21" Type="http://schemas.openxmlformats.org/officeDocument/2006/relationships/tags" Target="../tags/tag117.xml"/><Relationship Id="rId20" Type="http://schemas.openxmlformats.org/officeDocument/2006/relationships/tags" Target="../tags/tag116.xml"/><Relationship Id="rId2" Type="http://schemas.openxmlformats.org/officeDocument/2006/relationships/tags" Target="../tags/tag98.xml"/><Relationship Id="rId19" Type="http://schemas.openxmlformats.org/officeDocument/2006/relationships/tags" Target="../tags/tag115.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99.pn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7.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2.png"/><Relationship Id="rId2" Type="http://schemas.openxmlformats.org/officeDocument/2006/relationships/tags" Target="../tags/tag165.xml"/><Relationship Id="rId10" Type="http://schemas.openxmlformats.org/officeDocument/2006/relationships/notesSlide" Target="../notesSlides/notesSlide42.xml"/><Relationship Id="rId1" Type="http://schemas.openxmlformats.org/officeDocument/2006/relationships/tags" Target="../tags/tag16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椭圆 2"/>
          <p:cNvSpPr>
            <a:spLocks noChangeAspect="1"/>
          </p:cNvSpPr>
          <p:nvPr>
            <p:custDataLst>
              <p:tags r:id="rId1"/>
            </p:custDataLst>
          </p:nvPr>
        </p:nvSpPr>
        <p:spPr>
          <a:xfrm>
            <a:off x="38484" y="44952"/>
            <a:ext cx="1512000" cy="1512000"/>
          </a:xfrm>
          <a:prstGeom prst="ellipse">
            <a:avLst/>
          </a:prstGeom>
          <a:solidFill>
            <a:schemeClr val="bg1"/>
          </a:solidFill>
          <a:ln>
            <a:noFill/>
          </a:ln>
          <a:effectLst>
            <a:outerShdw blurRad="292100" dist="1524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 name="图片 5" descr="C:\Users\Administrator\Desktop\研二近期\学术活动月\济大校徽.png济大校徽"/>
          <p:cNvPicPr>
            <a:picLocks noChangeAspect="1"/>
          </p:cNvPicPr>
          <p:nvPr>
            <p:custDataLst>
              <p:tags r:id="rId2"/>
            </p:custDataLst>
          </p:nvPr>
        </p:nvPicPr>
        <p:blipFill>
          <a:blip r:embed="rId3"/>
          <a:srcRect/>
          <a:stretch>
            <a:fillRect/>
          </a:stretch>
        </p:blipFill>
        <p:spPr>
          <a:xfrm>
            <a:off x="186077" y="212045"/>
            <a:ext cx="1151631" cy="1152000"/>
          </a:xfrm>
          <a:prstGeom prst="rect">
            <a:avLst/>
          </a:prstGeom>
        </p:spPr>
      </p:pic>
      <p:sp>
        <p:nvSpPr>
          <p:cNvPr id="9" name="文本框 8"/>
          <p:cNvSpPr txBox="1"/>
          <p:nvPr>
            <p:custDataLst>
              <p:tags r:id="rId4"/>
            </p:custDataLst>
          </p:nvPr>
        </p:nvSpPr>
        <p:spPr>
          <a:xfrm>
            <a:off x="1257055" y="2181695"/>
            <a:ext cx="7921724" cy="784860"/>
          </a:xfrm>
          <a:prstGeom prst="rect">
            <a:avLst/>
          </a:prstGeom>
          <a:noFill/>
        </p:spPr>
        <p:txBody>
          <a:bodyPr wrap="square" rtlCol="0">
            <a:spAutoFit/>
          </a:bodyPr>
          <a:lstStyle/>
          <a:p>
            <a:r>
              <a:rPr lang="zh-CN" altLang="en-US" sz="4505" b="1" dirty="0">
                <a:solidFill>
                  <a:schemeClr val="bg1"/>
                </a:solidFill>
                <a:latin typeface="微软雅黑" panose="020B0503020204020204" pitchFamily="34" charset="-122"/>
                <a:ea typeface="微软雅黑" panose="020B0503020204020204" pitchFamily="34" charset="-122"/>
              </a:rPr>
              <a:t>冲击荷载下RC梁的可靠度研究</a:t>
            </a:r>
            <a:endParaRPr lang="zh-CN" altLang="en-US" sz="4505"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custDataLst>
              <p:tags r:id="rId5"/>
            </p:custDataLst>
          </p:nvPr>
        </p:nvSpPr>
        <p:spPr>
          <a:xfrm>
            <a:off x="7620" y="1762125"/>
            <a:ext cx="9171940" cy="1708785"/>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7" name="文本框 6"/>
          <p:cNvSpPr txBox="1"/>
          <p:nvPr>
            <p:custDataLst>
              <p:tags r:id="rId6"/>
            </p:custDataLst>
          </p:nvPr>
        </p:nvSpPr>
        <p:spPr>
          <a:xfrm>
            <a:off x="413385" y="1955800"/>
            <a:ext cx="8352790" cy="1322070"/>
          </a:xfrm>
          <a:prstGeom prst="rect">
            <a:avLst/>
          </a:prstGeom>
          <a:noFill/>
        </p:spPr>
        <p:txBody>
          <a:bodyPr wrap="square" rtlCol="0">
            <a:spAutoFit/>
          </a:bodyPr>
          <a:lstStyle/>
          <a:p>
            <a:pPr algn="ctr"/>
            <a:r>
              <a:rPr lang="zh-CN" altLang="en-US" sz="4000">
                <a:solidFill>
                  <a:schemeClr val="bg1"/>
                </a:solidFill>
                <a:latin typeface="微软雅黑" panose="020B0503020204020204" pitchFamily="34" charset="-122"/>
                <a:ea typeface="微软雅黑" panose="020B0503020204020204" pitchFamily="34" charset="-122"/>
              </a:rPr>
              <a:t>冲击荷载下钢筋混凝土梁的</a:t>
            </a:r>
            <a:endParaRPr lang="zh-CN" altLang="en-US" sz="4000">
              <a:solidFill>
                <a:schemeClr val="bg1"/>
              </a:solidFill>
              <a:latin typeface="微软雅黑" panose="020B0503020204020204" pitchFamily="34" charset="-122"/>
              <a:ea typeface="微软雅黑" panose="020B0503020204020204" pitchFamily="34" charset="-122"/>
            </a:endParaRPr>
          </a:p>
          <a:p>
            <a:pPr algn="ctr"/>
            <a:r>
              <a:rPr lang="zh-CN" altLang="en-US" sz="4000">
                <a:solidFill>
                  <a:schemeClr val="bg1"/>
                </a:solidFill>
                <a:latin typeface="微软雅黑" panose="020B0503020204020204" pitchFamily="34" charset="-122"/>
                <a:ea typeface="微软雅黑" panose="020B0503020204020204" pitchFamily="34" charset="-122"/>
              </a:rPr>
              <a:t>可靠性研究</a:t>
            </a:r>
            <a:endParaRPr lang="zh-CN" altLang="en-US" sz="400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7"/>
            </p:custDataLst>
          </p:nvPr>
        </p:nvSpPr>
        <p:spPr>
          <a:xfrm>
            <a:off x="2834480" y="788045"/>
            <a:ext cx="3615373" cy="707886"/>
          </a:xfrm>
          <a:prstGeom prst="rect">
            <a:avLst/>
          </a:prstGeom>
          <a:noFill/>
        </p:spPr>
        <p:txBody>
          <a:bodyPr wrap="square" rtlCol="0">
            <a:spAutoFit/>
          </a:bodyPr>
          <a:lstStyle/>
          <a:p>
            <a:r>
              <a:rPr lang="zh-CN" altLang="en-US" sz="4000" dirty="0">
                <a:latin typeface="华文新魏" panose="02010800040101010101" charset="-122"/>
                <a:ea typeface="华文新魏" panose="02010800040101010101" charset="-122"/>
              </a:rPr>
              <a:t>毕业论文答辩</a:t>
            </a:r>
            <a:endParaRPr lang="zh-CN" altLang="en-US" sz="4000" dirty="0">
              <a:latin typeface="华文新魏" panose="02010800040101010101" charset="-122"/>
              <a:ea typeface="华文新魏" panose="02010800040101010101" charset="-122"/>
            </a:endParaRPr>
          </a:p>
        </p:txBody>
      </p:sp>
      <p:sp>
        <p:nvSpPr>
          <p:cNvPr id="11" name="文本框 10"/>
          <p:cNvSpPr txBox="1"/>
          <p:nvPr>
            <p:custDataLst>
              <p:tags r:id="rId8"/>
            </p:custDataLst>
          </p:nvPr>
        </p:nvSpPr>
        <p:spPr>
          <a:xfrm>
            <a:off x="3456940" y="3676015"/>
            <a:ext cx="2370455" cy="1106805"/>
          </a:xfrm>
          <a:prstGeom prst="rect">
            <a:avLst/>
          </a:prstGeom>
          <a:noFill/>
        </p:spPr>
        <p:txBody>
          <a:bodyPr wrap="square" rtlCol="0">
            <a:spAutoFit/>
          </a:bodyPr>
          <a:lstStyle/>
          <a:p>
            <a:pPr fontAlgn="auto">
              <a:lnSpc>
                <a:spcPct val="150000"/>
              </a:lnSpc>
            </a:pPr>
            <a:r>
              <a:rPr lang="zh-CN" altLang="en-US" sz="2200">
                <a:latin typeface="微软雅黑" panose="020B0503020204020204" pitchFamily="34" charset="-122"/>
                <a:ea typeface="微软雅黑" panose="020B0503020204020204" pitchFamily="34" charset="-122"/>
                <a:cs typeface="微软雅黑" panose="020B0503020204020204" pitchFamily="34" charset="-122"/>
              </a:rPr>
              <a:t>答辩人：张晓燕</a:t>
            </a:r>
            <a:endParaRPr lang="zh-CN" altLang="en-US" sz="2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200">
                <a:latin typeface="微软雅黑" panose="020B0503020204020204" pitchFamily="34" charset="-122"/>
                <a:ea typeface="微软雅黑" panose="020B0503020204020204" pitchFamily="34" charset="-122"/>
                <a:cs typeface="微软雅黑" panose="020B0503020204020204" pitchFamily="34" charset="-122"/>
              </a:rPr>
              <a:t>导</a:t>
            </a:r>
            <a:r>
              <a:rPr lang="en-US" altLang="zh-CN" sz="2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200">
                <a:latin typeface="微软雅黑" panose="020B0503020204020204" pitchFamily="34" charset="-122"/>
                <a:ea typeface="微软雅黑" panose="020B0503020204020204" pitchFamily="34" charset="-122"/>
                <a:cs typeface="微软雅黑" panose="020B0503020204020204" pitchFamily="34" charset="-122"/>
              </a:rPr>
              <a:t>师：杨涛春</a:t>
            </a:r>
            <a:endParaRPr lang="zh-CN" altLang="en-US" sz="2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 name="矩形 42"/>
          <p:cNvSpPr/>
          <p:nvPr/>
        </p:nvSpPr>
        <p:spPr>
          <a:xfrm>
            <a:off x="690253" y="136445"/>
            <a:ext cx="6557645"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a:t>
            </a:r>
            <a:r>
              <a:rPr lang="en-US" altLang="zh-CN" sz="2600" dirty="0">
                <a:latin typeface="微软雅黑" panose="020B0503020204020204" pitchFamily="34" charset="-122"/>
                <a:ea typeface="微软雅黑" panose="020B0503020204020204" pitchFamily="34" charset="-122"/>
                <a:cs typeface="微软雅黑" panose="020B0503020204020204" pitchFamily="34" charset="-122"/>
                <a:sym typeface="+mn-ea"/>
              </a:rPr>
              <a:t>RC</a:t>
            </a:r>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梁的动态响应及参数影响特性研究</a:t>
            </a:r>
            <a:endPar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7490"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0"/>
            <a:ext cx="652780" cy="797560"/>
            <a:chOff x="22" y="0"/>
            <a:chExt cx="892" cy="1140"/>
          </a:xfrm>
        </p:grpSpPr>
        <p:sp>
          <p:nvSpPr>
            <p:cNvPr id="6" name="等腰三角形 5"/>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等腰三角形 6"/>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文本框 1"/>
          <p:cNvSpPr txBox="1"/>
          <p:nvPr/>
        </p:nvSpPr>
        <p:spPr>
          <a:xfrm>
            <a:off x="323215" y="802640"/>
            <a:ext cx="4717415" cy="368300"/>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黑体" panose="02010609060101010101" charset="-122"/>
                <a:ea typeface="黑体" panose="02010609060101010101" charset="-122"/>
                <a:cs typeface="黑体" panose="02010609060101010101" charset="-122"/>
              </a:rPr>
              <a:t>模型分析得到</a:t>
            </a:r>
            <a:r>
              <a:rPr lang="en-US" altLang="zh-CN">
                <a:latin typeface="黑体" panose="02010609060101010101" charset="-122"/>
                <a:ea typeface="黑体" panose="02010609060101010101" charset="-122"/>
                <a:cs typeface="黑体" panose="02010609060101010101" charset="-122"/>
              </a:rPr>
              <a:t>RC</a:t>
            </a:r>
            <a:r>
              <a:rPr lang="zh-CN" altLang="en-US">
                <a:latin typeface="黑体" panose="02010609060101010101" charset="-122"/>
                <a:ea typeface="黑体" panose="02010609060101010101" charset="-122"/>
                <a:cs typeface="黑体" panose="02010609060101010101" charset="-122"/>
              </a:rPr>
              <a:t>梁落锤试验验证</a:t>
            </a:r>
            <a:endParaRPr lang="zh-CN" altLang="en-US">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72160" y="1089660"/>
            <a:ext cx="4070350" cy="368300"/>
          </a:xfrm>
          <a:prstGeom prst="rect">
            <a:avLst/>
          </a:prstGeom>
          <a:noFill/>
        </p:spPr>
        <p:txBody>
          <a:bodyPr wrap="square" rtlCol="0">
            <a:spAutoFit/>
          </a:bodyPr>
          <a:lstStyle/>
          <a:p>
            <a:r>
              <a:rPr lang="zh-CN" altLang="en-US" sz="1200">
                <a:latin typeface="Times New Roman" panose="02020603050405020304" pitchFamily="18" charset="0"/>
                <a:cs typeface="Times New Roman" panose="02020603050405020304" pitchFamily="18" charset="0"/>
              </a:rPr>
              <a:t>FUJIKAKE</a:t>
            </a:r>
            <a:r>
              <a:rPr lang="en-US" altLang="zh-CN" sz="1200">
                <a:latin typeface="Times New Roman" panose="02020603050405020304" pitchFamily="18" charset="0"/>
                <a:cs typeface="Times New Roman" panose="02020603050405020304" pitchFamily="18" charset="0"/>
              </a:rPr>
              <a:t>. Journal of Structural Engineering, 2009</a:t>
            </a:r>
            <a:r>
              <a:rPr lang="en-US" altLang="zh-CN"/>
              <a:t> </a:t>
            </a:r>
            <a:endParaRPr lang="en-US" altLang="zh-CN"/>
          </a:p>
        </p:txBody>
      </p:sp>
      <p:graphicFrame>
        <p:nvGraphicFramePr>
          <p:cNvPr id="4" name="对象 3"/>
          <p:cNvGraphicFramePr>
            <a:graphicFrameLocks noChangeAspect="1"/>
          </p:cNvGraphicFramePr>
          <p:nvPr/>
        </p:nvGraphicFramePr>
        <p:xfrm>
          <a:off x="801370" y="1570355"/>
          <a:ext cx="1845310" cy="1654810"/>
        </p:xfrm>
        <a:graphic>
          <a:graphicData uri="http://schemas.openxmlformats.org/presentationml/2006/ole">
            <mc:AlternateContent xmlns:mc="http://schemas.openxmlformats.org/markup-compatibility/2006">
              <mc:Choice xmlns:v="urn:schemas-microsoft-com:vml" Requires="v">
                <p:oleObj spid="_x0000_s8" name="" r:id="rId1" imgW="2523490" imgH="2630170" progId="Word.Document.8">
                  <p:embed/>
                </p:oleObj>
              </mc:Choice>
              <mc:Fallback>
                <p:oleObj name="" r:id="rId1" imgW="2523490" imgH="2630170" progId="Word.Document.8">
                  <p:embed/>
                  <p:pic>
                    <p:nvPicPr>
                      <p:cNvPr id="0" name="图片 7"/>
                      <p:cNvPicPr/>
                      <p:nvPr/>
                    </p:nvPicPr>
                    <p:blipFill>
                      <a:blip r:embed="rId2"/>
                      <a:stretch>
                        <a:fillRect/>
                      </a:stretch>
                    </p:blipFill>
                    <p:spPr>
                      <a:xfrm>
                        <a:off x="801370" y="1570355"/>
                        <a:ext cx="1845310" cy="1654810"/>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588010" y="3322955"/>
          <a:ext cx="2376000" cy="1262250"/>
        </p:xfrm>
        <a:graphic>
          <a:graphicData uri="http://schemas.openxmlformats.org/presentationml/2006/ole">
            <mc:AlternateContent xmlns:mc="http://schemas.openxmlformats.org/markup-compatibility/2006">
              <mc:Choice xmlns:v="urn:schemas-microsoft-com:vml" Requires="v">
                <p:oleObj spid="_x0000_s10" name="" r:id="rId3" imgW="2883535" imgH="1627505" progId="Word.Document.8">
                  <p:embed/>
                </p:oleObj>
              </mc:Choice>
              <mc:Fallback>
                <p:oleObj name="" r:id="rId3" imgW="2883535" imgH="1627505" progId="Word.Document.8">
                  <p:embed/>
                  <p:pic>
                    <p:nvPicPr>
                      <p:cNvPr id="0" name="图片 9"/>
                      <p:cNvPicPr/>
                      <p:nvPr/>
                    </p:nvPicPr>
                    <p:blipFill>
                      <a:blip r:embed="rId4"/>
                      <a:stretch>
                        <a:fillRect/>
                      </a:stretch>
                    </p:blipFill>
                    <p:spPr>
                      <a:xfrm>
                        <a:off x="588010" y="3322955"/>
                        <a:ext cx="2376000" cy="1262250"/>
                      </a:xfrm>
                      <a:prstGeom prst="rect">
                        <a:avLst/>
                      </a:prstGeom>
                    </p:spPr>
                  </p:pic>
                </p:oleObj>
              </mc:Fallback>
            </mc:AlternateContent>
          </a:graphicData>
        </a:graphic>
      </p:graphicFrame>
      <p:sp>
        <p:nvSpPr>
          <p:cNvPr id="11" name="文本框 10"/>
          <p:cNvSpPr txBox="1"/>
          <p:nvPr/>
        </p:nvSpPr>
        <p:spPr>
          <a:xfrm>
            <a:off x="1569085" y="4438650"/>
            <a:ext cx="1077595" cy="275590"/>
          </a:xfrm>
          <a:prstGeom prst="rect">
            <a:avLst/>
          </a:prstGeom>
          <a:noFill/>
        </p:spPr>
        <p:txBody>
          <a:bodyPr wrap="square" rtlCol="0">
            <a:spAutoFit/>
          </a:bodyPr>
          <a:lstStyle/>
          <a:p>
            <a:r>
              <a:rPr lang="zh-CN" altLang="en-US" sz="1200">
                <a:latin typeface="宋体" panose="02010600030101010101" pitchFamily="2" charset="-122"/>
                <a:ea typeface="宋体" panose="02010600030101010101" pitchFamily="2" charset="-122"/>
              </a:rPr>
              <a:t>有限元模型</a:t>
            </a:r>
            <a:endParaRPr lang="zh-CN" altLang="en-US" sz="1200">
              <a:latin typeface="宋体" panose="02010600030101010101" pitchFamily="2" charset="-122"/>
              <a:ea typeface="宋体" panose="02010600030101010101" pitchFamily="2" charset="-122"/>
            </a:endParaRPr>
          </a:p>
        </p:txBody>
      </p:sp>
      <p:sp>
        <p:nvSpPr>
          <p:cNvPr id="13" name="TextBox 19"/>
          <p:cNvSpPr txBox="1"/>
          <p:nvPr/>
        </p:nvSpPr>
        <p:spPr>
          <a:xfrm>
            <a:off x="3468628" y="4102130"/>
            <a:ext cx="372730" cy="372730"/>
          </a:xfrm>
          <a:prstGeom prst="roundRect">
            <a:avLst>
              <a:gd name="adj" fmla="val 25299"/>
            </a:avLst>
          </a:prstGeom>
          <a:solidFill>
            <a:srgbClr val="D6E0E6"/>
          </a:solidFill>
        </p:spPr>
        <p:txBody>
          <a:bodyPr wrap="square" lIns="0" tIns="0" rIns="0" bIns="0" rtlCol="0" anchor="ctr">
            <a:noAutofit/>
          </a:bodyPr>
          <a:lstStyle/>
          <a:p>
            <a:pPr algn="ctr" defTabSz="685800"/>
            <a:r>
              <a:rPr lang="en-US" altLang="zh-CN" sz="1575" b="1"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157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TextBox 28"/>
          <p:cNvSpPr txBox="1"/>
          <p:nvPr/>
        </p:nvSpPr>
        <p:spPr>
          <a:xfrm>
            <a:off x="3962400" y="3453765"/>
            <a:ext cx="1998980" cy="245745"/>
          </a:xfrm>
          <a:prstGeom prst="rect">
            <a:avLst/>
          </a:prstGeom>
          <a:noFill/>
        </p:spPr>
        <p:txBody>
          <a:bodyPr wrap="square" lIns="0" tIns="0" rIns="0" bIns="0" rtlCol="0">
            <a:spAutoFit/>
          </a:bodyPr>
          <a:lstStyle>
            <a:defPPr>
              <a:defRPr lang="zh-CN"/>
            </a:defPPr>
            <a:lvl1pPr algn="r">
              <a:defRPr sz="2600">
                <a:solidFill>
                  <a:schemeClr val="accent2"/>
                </a:solidFill>
                <a:latin typeface="微软雅黑" panose="020B0503020204020204" pitchFamily="34" charset="-122"/>
                <a:ea typeface="微软雅黑" panose="020B0503020204020204" pitchFamily="34" charset="-122"/>
              </a:defRPr>
            </a:lvl1pPr>
          </a:lstStyle>
          <a:p>
            <a:pPr algn="l" defTabSz="685800"/>
            <a:r>
              <a:rPr lang="zh-CN" altLang="en-US" sz="1600" b="1" dirty="0">
                <a:solidFill>
                  <a:schemeClr val="tx1">
                    <a:lumMod val="75000"/>
                    <a:lumOff val="25000"/>
                  </a:schemeClr>
                </a:solidFill>
              </a:rPr>
              <a:t>接触关系、边界条件</a:t>
            </a:r>
            <a:endParaRPr lang="zh-CN" altLang="en-US" sz="1600" b="1" dirty="0">
              <a:solidFill>
                <a:schemeClr val="tx1">
                  <a:lumMod val="75000"/>
                  <a:lumOff val="25000"/>
                </a:schemeClr>
              </a:solidFill>
            </a:endParaRPr>
          </a:p>
        </p:txBody>
      </p:sp>
      <p:sp>
        <p:nvSpPr>
          <p:cNvPr id="20" name="TextBox 19"/>
          <p:cNvSpPr txBox="1"/>
          <p:nvPr/>
        </p:nvSpPr>
        <p:spPr>
          <a:xfrm>
            <a:off x="3436017" y="2269028"/>
            <a:ext cx="372730" cy="372730"/>
          </a:xfrm>
          <a:prstGeom prst="roundRect">
            <a:avLst>
              <a:gd name="adj" fmla="val 26738"/>
            </a:avLst>
          </a:prstGeom>
          <a:solidFill>
            <a:srgbClr val="044875"/>
          </a:solidFill>
        </p:spPr>
        <p:txBody>
          <a:bodyPr wrap="square" lIns="0" tIns="0" rIns="0" bIns="0" rtlCol="0" anchor="ctr">
            <a:noAutofit/>
          </a:bodyPr>
          <a:lstStyle/>
          <a:p>
            <a:pPr algn="ctr" defTabSz="685800"/>
            <a:r>
              <a:rPr lang="en-US" altLang="zh-CN" sz="1575" b="1" dirty="0">
                <a:solidFill>
                  <a:prstClr val="white"/>
                </a:solidFill>
                <a:latin typeface="微软雅黑" panose="020B0503020204020204" pitchFamily="34" charset="-122"/>
                <a:ea typeface="微软雅黑" panose="020B0503020204020204" pitchFamily="34" charset="-122"/>
              </a:rPr>
              <a:t>01</a:t>
            </a:r>
            <a:endParaRPr lang="zh-CN" altLang="en-US" sz="1575" b="1" dirty="0">
              <a:solidFill>
                <a:prstClr val="white"/>
              </a:solidFill>
              <a:latin typeface="微软雅黑" panose="020B0503020204020204" pitchFamily="34" charset="-122"/>
              <a:ea typeface="微软雅黑" panose="020B0503020204020204" pitchFamily="34" charset="-122"/>
            </a:endParaRPr>
          </a:p>
        </p:txBody>
      </p:sp>
      <p:sp>
        <p:nvSpPr>
          <p:cNvPr id="21" name="TextBox 28"/>
          <p:cNvSpPr txBox="1"/>
          <p:nvPr/>
        </p:nvSpPr>
        <p:spPr>
          <a:xfrm>
            <a:off x="4364255" y="1642122"/>
            <a:ext cx="1268607" cy="245745"/>
          </a:xfrm>
          <a:prstGeom prst="rect">
            <a:avLst/>
          </a:prstGeom>
          <a:noFill/>
        </p:spPr>
        <p:txBody>
          <a:bodyPr wrap="square" lIns="0" tIns="0" rIns="0" bIns="0" rtlCol="0">
            <a:spAutoFit/>
          </a:bodyPr>
          <a:lstStyle>
            <a:defPPr>
              <a:defRPr lang="zh-CN"/>
            </a:defPPr>
            <a:lvl1pPr algn="r">
              <a:defRPr sz="2600">
                <a:solidFill>
                  <a:schemeClr val="accent2"/>
                </a:solidFill>
                <a:latin typeface="微软雅黑" panose="020B0503020204020204" pitchFamily="34" charset="-122"/>
                <a:ea typeface="微软雅黑" panose="020B0503020204020204" pitchFamily="34" charset="-122"/>
              </a:defRPr>
            </a:lvl1pPr>
          </a:lstStyle>
          <a:p>
            <a:pPr algn="ctr" defTabSz="685800"/>
            <a:r>
              <a:rPr lang="zh-CN" altLang="en-US" sz="1600" b="1">
                <a:solidFill>
                  <a:schemeClr val="tx1">
                    <a:lumMod val="75000"/>
                    <a:lumOff val="25000"/>
                  </a:schemeClr>
                </a:solidFill>
              </a:rPr>
              <a:t>混凝土本构</a:t>
            </a:r>
            <a:endParaRPr lang="zh-CN" altLang="en-US" sz="1600" b="1">
              <a:solidFill>
                <a:schemeClr val="tx1">
                  <a:lumMod val="75000"/>
                  <a:lumOff val="25000"/>
                </a:schemeClr>
              </a:solidFill>
            </a:endParaRPr>
          </a:p>
        </p:txBody>
      </p:sp>
      <p:sp>
        <p:nvSpPr>
          <p:cNvPr id="40" name="TextBox 29"/>
          <p:cNvSpPr txBox="1"/>
          <p:nvPr/>
        </p:nvSpPr>
        <p:spPr>
          <a:xfrm>
            <a:off x="3860932" y="1931147"/>
            <a:ext cx="2302777" cy="1057910"/>
          </a:xfrm>
          <a:prstGeom prst="rect">
            <a:avLst/>
          </a:prstGeom>
        </p:spPr>
        <p:txBody>
          <a:bodyPr wrap="square" lIns="0" tIns="0" rIns="0" bIns="0">
            <a:spAutoFit/>
          </a:bodyPr>
          <a:lstStyle>
            <a:defPPr>
              <a:defRPr lang="zh-CN"/>
            </a:defPPr>
            <a:lvl1pPr algn="just">
              <a:defRPr>
                <a:solidFill>
                  <a:schemeClr val="accent2"/>
                </a:solidFill>
                <a:latin typeface="+mn-ea"/>
              </a:defRPr>
            </a:lvl1pPr>
          </a:lstStyle>
          <a:p>
            <a:pPr defTabSz="685800">
              <a:lnSpc>
                <a:spcPts val="1650"/>
              </a:lnSpc>
            </a:pPr>
            <a:r>
              <a:rPr lang="zh-CN" altLang="en-US" sz="1200" dirty="0">
                <a:solidFill>
                  <a:srgbClr val="F9F9F9">
                    <a:lumMod val="25000"/>
                  </a:srgbClr>
                </a:solidFill>
                <a:latin typeface="微软雅黑" panose="020B0503020204020204" pitchFamily="34" charset="-122"/>
                <a:ea typeface="微软雅黑" panose="020B0503020204020204" pitchFamily="34" charset="-122"/>
              </a:rPr>
              <a:t>混凝土</a:t>
            </a:r>
            <a:r>
              <a:rPr lang="zh-CN" altLang="en-US" sz="1200" dirty="0">
                <a:solidFill>
                  <a:srgbClr val="C00000"/>
                </a:solidFill>
                <a:latin typeface="微软雅黑" panose="020B0503020204020204" pitchFamily="34" charset="-122"/>
                <a:ea typeface="微软雅黑" panose="020B0503020204020204" pitchFamily="34" charset="-122"/>
              </a:rPr>
              <a:t>塑性损伤模型</a:t>
            </a:r>
            <a:endParaRPr lang="zh-CN" altLang="en-US" sz="900" dirty="0">
              <a:solidFill>
                <a:srgbClr val="F9F9F9">
                  <a:lumMod val="25000"/>
                </a:srgbClr>
              </a:solidFill>
              <a:latin typeface="微软雅黑" panose="020B0503020204020204" pitchFamily="34" charset="-122"/>
              <a:ea typeface="微软雅黑" panose="020B0503020204020204" pitchFamily="34" charset="-122"/>
            </a:endParaRPr>
          </a:p>
          <a:p>
            <a:pPr marL="171450" indent="-171450" defTabSz="685800">
              <a:lnSpc>
                <a:spcPts val="1650"/>
              </a:lnSpc>
              <a:buFont typeface="Wingdings" panose="05000000000000000000" charset="0"/>
              <a:buChar char="n"/>
            </a:pPr>
            <a:r>
              <a:rPr lang="zh-CN" altLang="en-US" sz="1200" dirty="0">
                <a:solidFill>
                  <a:srgbClr val="F9F9F9">
                    <a:lumMod val="25000"/>
                  </a:srgbClr>
                </a:solidFill>
                <a:latin typeface="微软雅黑" panose="020B0503020204020204" pitchFamily="34" charset="-122"/>
                <a:ea typeface="微软雅黑" panose="020B0503020204020204" pitchFamily="34" charset="-122"/>
              </a:rPr>
              <a:t>《混凝土结构设计规范》</a:t>
            </a:r>
            <a:r>
              <a:rPr lang="en-US" altLang="zh-CN" sz="1200" dirty="0">
                <a:solidFill>
                  <a:srgbClr val="F9F9F9">
                    <a:lumMod val="25000"/>
                  </a:srgbClr>
                </a:solidFill>
                <a:latin typeface="微软雅黑" panose="020B0503020204020204" pitchFamily="34" charset="-122"/>
                <a:ea typeface="微软雅黑" panose="020B0503020204020204" pitchFamily="34" charset="-122"/>
              </a:rPr>
              <a:t>(</a:t>
            </a:r>
            <a:r>
              <a:rPr lang="zh-CN" altLang="en-US" sz="1200" dirty="0">
                <a:solidFill>
                  <a:srgbClr val="F9F9F9">
                    <a:lumMod val="25000"/>
                  </a:srgbClr>
                </a:solidFill>
                <a:latin typeface="微软雅黑" panose="020B0503020204020204" pitchFamily="34" charset="-122"/>
                <a:ea typeface="微软雅黑" panose="020B0503020204020204" pitchFamily="34" charset="-122"/>
              </a:rPr>
              <a:t>GB50010-2010</a:t>
            </a:r>
            <a:r>
              <a:rPr lang="en-US" altLang="zh-CN" sz="1200" dirty="0">
                <a:solidFill>
                  <a:srgbClr val="F9F9F9">
                    <a:lumMod val="25000"/>
                  </a:srgbClr>
                </a:solidFill>
                <a:latin typeface="微软雅黑" panose="020B0503020204020204" pitchFamily="34" charset="-122"/>
                <a:ea typeface="微软雅黑" panose="020B0503020204020204" pitchFamily="34" charset="-122"/>
              </a:rPr>
              <a:t>)</a:t>
            </a:r>
            <a:endParaRPr lang="en-US" altLang="zh-CN" sz="1200" dirty="0">
              <a:solidFill>
                <a:srgbClr val="F9F9F9">
                  <a:lumMod val="25000"/>
                </a:srgbClr>
              </a:solidFill>
              <a:latin typeface="微软雅黑" panose="020B0503020204020204" pitchFamily="34" charset="-122"/>
              <a:ea typeface="微软雅黑" panose="020B0503020204020204" pitchFamily="34" charset="-122"/>
            </a:endParaRPr>
          </a:p>
          <a:p>
            <a:pPr marL="171450" indent="-171450" defTabSz="685800">
              <a:lnSpc>
                <a:spcPts val="1650"/>
              </a:lnSpc>
              <a:buFont typeface="Wingdings" panose="05000000000000000000" charset="0"/>
              <a:buChar char="n"/>
            </a:pPr>
            <a:r>
              <a:rPr lang="zh-CN" altLang="en-US" sz="1200" dirty="0">
                <a:solidFill>
                  <a:srgbClr val="F9F9F9">
                    <a:lumMod val="25000"/>
                  </a:srgbClr>
                </a:solidFill>
                <a:latin typeface="微软雅黑" panose="020B0503020204020204" pitchFamily="34" charset="-122"/>
                <a:ea typeface="微软雅黑" panose="020B0503020204020204" pitchFamily="34" charset="-122"/>
              </a:rPr>
              <a:t>考虑</a:t>
            </a:r>
            <a:r>
              <a:rPr lang="zh-CN" altLang="en-US" sz="1200" dirty="0">
                <a:solidFill>
                  <a:srgbClr val="C00000"/>
                </a:solidFill>
                <a:latin typeface="微软雅黑" panose="020B0503020204020204" pitchFamily="34" charset="-122"/>
                <a:ea typeface="微软雅黑" panose="020B0503020204020204" pitchFamily="34" charset="-122"/>
              </a:rPr>
              <a:t>材料应变率效应</a:t>
            </a:r>
            <a:endParaRPr lang="zh-CN" altLang="en-US" sz="1200" dirty="0">
              <a:solidFill>
                <a:srgbClr val="F9F9F9">
                  <a:lumMod val="25000"/>
                </a:srgbClr>
              </a:solidFill>
              <a:latin typeface="微软雅黑" panose="020B0503020204020204" pitchFamily="34" charset="-122"/>
              <a:ea typeface="微软雅黑" panose="020B0503020204020204" pitchFamily="34" charset="-122"/>
            </a:endParaRPr>
          </a:p>
          <a:p>
            <a:pPr indent="0" defTabSz="685800">
              <a:lnSpc>
                <a:spcPts val="1650"/>
              </a:lnSpc>
              <a:buFont typeface="Wingdings" panose="05000000000000000000" charset="0"/>
              <a:buNone/>
            </a:pPr>
            <a:r>
              <a:rPr lang="en-US" altLang="zh-CN" sz="1200" dirty="0">
                <a:solidFill>
                  <a:srgbClr val="F9F9F9">
                    <a:lumMod val="25000"/>
                  </a:srgbClr>
                </a:solidFill>
                <a:latin typeface="微软雅黑" panose="020B0503020204020204" pitchFamily="34" charset="-122"/>
                <a:ea typeface="微软雅黑" panose="020B0503020204020204" pitchFamily="34" charset="-122"/>
              </a:rPr>
              <a:t>   </a:t>
            </a:r>
            <a:endParaRPr lang="zh-CN" altLang="en-US" sz="1200" dirty="0">
              <a:solidFill>
                <a:srgbClr val="F9F9F9">
                  <a:lumMod val="25000"/>
                </a:srgbClr>
              </a:solidFill>
              <a:latin typeface="微软雅黑" panose="020B0503020204020204" pitchFamily="34" charset="-122"/>
              <a:ea typeface="微软雅黑" panose="020B0503020204020204" pitchFamily="34" charset="-122"/>
            </a:endParaRPr>
          </a:p>
        </p:txBody>
      </p:sp>
      <p:sp>
        <p:nvSpPr>
          <p:cNvPr id="41" name="TextBox 19"/>
          <p:cNvSpPr txBox="1"/>
          <p:nvPr/>
        </p:nvSpPr>
        <p:spPr>
          <a:xfrm>
            <a:off x="6119515" y="4089736"/>
            <a:ext cx="372730" cy="372730"/>
          </a:xfrm>
          <a:prstGeom prst="roundRect">
            <a:avLst>
              <a:gd name="adj" fmla="val 28177"/>
            </a:avLst>
          </a:prstGeom>
          <a:solidFill>
            <a:srgbClr val="044875"/>
          </a:solidFill>
        </p:spPr>
        <p:txBody>
          <a:bodyPr wrap="square" lIns="0" tIns="0" rIns="0" bIns="0" rtlCol="0" anchor="ctr">
            <a:noAutofit/>
          </a:bodyPr>
          <a:lstStyle/>
          <a:p>
            <a:pPr algn="ctr" defTabSz="685800"/>
            <a:r>
              <a:rPr lang="en-US" altLang="zh-CN" sz="1575" b="1" dirty="0">
                <a:solidFill>
                  <a:prstClr val="white"/>
                </a:solidFill>
                <a:latin typeface="微软雅黑" panose="020B0503020204020204" pitchFamily="34" charset="-122"/>
                <a:ea typeface="微软雅黑" panose="020B0503020204020204" pitchFamily="34" charset="-122"/>
              </a:rPr>
              <a:t>04</a:t>
            </a:r>
            <a:endParaRPr lang="zh-CN" altLang="en-US" sz="1575" b="1" dirty="0">
              <a:solidFill>
                <a:prstClr val="white"/>
              </a:solidFill>
              <a:latin typeface="微软雅黑" panose="020B0503020204020204" pitchFamily="34" charset="-122"/>
              <a:ea typeface="微软雅黑" panose="020B0503020204020204" pitchFamily="34" charset="-122"/>
            </a:endParaRPr>
          </a:p>
        </p:txBody>
      </p:sp>
      <p:sp>
        <p:nvSpPr>
          <p:cNvPr id="22" name="TextBox 28"/>
          <p:cNvSpPr txBox="1"/>
          <p:nvPr/>
        </p:nvSpPr>
        <p:spPr>
          <a:xfrm>
            <a:off x="6372225" y="3427730"/>
            <a:ext cx="2218690" cy="245745"/>
          </a:xfrm>
          <a:prstGeom prst="rect">
            <a:avLst/>
          </a:prstGeom>
          <a:noFill/>
        </p:spPr>
        <p:txBody>
          <a:bodyPr wrap="square" lIns="0" tIns="0" rIns="0" bIns="0" rtlCol="0">
            <a:spAutoFit/>
          </a:bodyPr>
          <a:lstStyle>
            <a:defPPr>
              <a:defRPr lang="zh-CN"/>
            </a:defPPr>
            <a:lvl1pPr algn="r">
              <a:defRPr sz="2600">
                <a:solidFill>
                  <a:schemeClr val="accent2"/>
                </a:solidFill>
                <a:latin typeface="微软雅黑" panose="020B0503020204020204" pitchFamily="34" charset="-122"/>
                <a:ea typeface="微软雅黑" panose="020B0503020204020204" pitchFamily="34" charset="-122"/>
              </a:defRPr>
            </a:lvl1pPr>
          </a:lstStyle>
          <a:p>
            <a:pPr algn="ctr" defTabSz="685800"/>
            <a:r>
              <a:rPr lang="zh-CN" altLang="en-US" sz="1600" b="1" dirty="0">
                <a:solidFill>
                  <a:schemeClr val="tx1">
                    <a:lumMod val="75000"/>
                    <a:lumOff val="25000"/>
                  </a:schemeClr>
                </a:solidFill>
              </a:rPr>
              <a:t>单元类型及网格划分</a:t>
            </a:r>
            <a:endParaRPr lang="zh-CN" altLang="en-US" sz="1600" b="1" dirty="0">
              <a:solidFill>
                <a:schemeClr val="tx1">
                  <a:lumMod val="75000"/>
                  <a:lumOff val="25000"/>
                </a:schemeClr>
              </a:solidFill>
            </a:endParaRPr>
          </a:p>
        </p:txBody>
      </p:sp>
      <p:sp>
        <p:nvSpPr>
          <p:cNvPr id="23" name="TextBox 29"/>
          <p:cNvSpPr txBox="1"/>
          <p:nvPr/>
        </p:nvSpPr>
        <p:spPr>
          <a:xfrm>
            <a:off x="6610985" y="3843020"/>
            <a:ext cx="2185035" cy="1269365"/>
          </a:xfrm>
          <a:prstGeom prst="rect">
            <a:avLst/>
          </a:prstGeom>
        </p:spPr>
        <p:txBody>
          <a:bodyPr wrap="square" lIns="0" tIns="0" rIns="0" bIns="0">
            <a:spAutoFit/>
          </a:bodyPr>
          <a:lstStyle>
            <a:defPPr>
              <a:defRPr lang="zh-CN"/>
            </a:defPPr>
            <a:lvl1pPr algn="just">
              <a:defRPr>
                <a:solidFill>
                  <a:schemeClr val="accent2"/>
                </a:solidFill>
                <a:latin typeface="+mn-ea"/>
              </a:defRPr>
            </a:lvl1pPr>
          </a:lstStyle>
          <a:p>
            <a:pPr marL="171450" indent="-171450" algn="l" defTabSz="685800">
              <a:lnSpc>
                <a:spcPts val="1650"/>
              </a:lnSpc>
              <a:buFont typeface="Wingdings" panose="05000000000000000000" charset="0"/>
              <a:buChar char="n"/>
            </a:pPr>
            <a:r>
              <a:rPr sz="1200" dirty="0">
                <a:solidFill>
                  <a:srgbClr val="F9F9F9">
                    <a:lumMod val="25000"/>
                  </a:srgbClr>
                </a:solidFill>
                <a:latin typeface="微软雅黑" panose="020B0503020204020204" pitchFamily="34" charset="-122"/>
                <a:ea typeface="微软雅黑" panose="020B0503020204020204" pitchFamily="34" charset="-122"/>
              </a:rPr>
              <a:t>混凝土及</a:t>
            </a:r>
            <a:r>
              <a:rPr lang="zh-CN" sz="1200" dirty="0">
                <a:solidFill>
                  <a:srgbClr val="F9F9F9">
                    <a:lumMod val="25000"/>
                  </a:srgbClr>
                </a:solidFill>
                <a:latin typeface="微软雅黑" panose="020B0503020204020204" pitchFamily="34" charset="-122"/>
                <a:ea typeface="微软雅黑" panose="020B0503020204020204" pitchFamily="34" charset="-122"/>
              </a:rPr>
              <a:t>落锤</a:t>
            </a:r>
            <a:r>
              <a:rPr sz="1200" dirty="0">
                <a:solidFill>
                  <a:srgbClr val="F9F9F9">
                    <a:lumMod val="25000"/>
                  </a:srgbClr>
                </a:solidFill>
                <a:latin typeface="微软雅黑" panose="020B0503020204020204" pitchFamily="34" charset="-122"/>
                <a:ea typeface="微软雅黑" panose="020B0503020204020204" pitchFamily="34" charset="-122"/>
              </a:rPr>
              <a:t>采用</a:t>
            </a:r>
            <a:r>
              <a:rPr lang="en-US" sz="1200" dirty="0">
                <a:solidFill>
                  <a:srgbClr val="F9F9F9">
                    <a:lumMod val="25000"/>
                  </a:srgbClr>
                </a:solidFill>
                <a:latin typeface="微软雅黑" panose="020B0503020204020204" pitchFamily="34" charset="-122"/>
                <a:ea typeface="微软雅黑" panose="020B0503020204020204" pitchFamily="34" charset="-122"/>
              </a:rPr>
              <a:t>Explicit</a:t>
            </a:r>
            <a:r>
              <a:rPr sz="1200" dirty="0">
                <a:solidFill>
                  <a:srgbClr val="F9F9F9">
                    <a:lumMod val="25000"/>
                  </a:srgbClr>
                </a:solidFill>
                <a:latin typeface="微软雅黑" panose="020B0503020204020204" pitchFamily="34" charset="-122"/>
                <a:ea typeface="微软雅黑" panose="020B0503020204020204" pitchFamily="34" charset="-122"/>
              </a:rPr>
              <a:t>单元库中</a:t>
            </a:r>
            <a:r>
              <a:rPr lang="zh-CN" sz="1200" dirty="0">
                <a:solidFill>
                  <a:srgbClr val="F9F9F9">
                    <a:lumMod val="25000"/>
                  </a:srgbClr>
                </a:solidFill>
                <a:latin typeface="微软雅黑" panose="020B0503020204020204" pitchFamily="34" charset="-122"/>
                <a:ea typeface="微软雅黑" panose="020B0503020204020204" pitchFamily="34" charset="-122"/>
              </a:rPr>
              <a:t>的</a:t>
            </a:r>
            <a:r>
              <a:rPr sz="1200" dirty="0">
                <a:solidFill>
                  <a:srgbClr val="C00000"/>
                </a:solidFill>
                <a:latin typeface="微软雅黑" panose="020B0503020204020204" pitchFamily="34" charset="-122"/>
                <a:ea typeface="微软雅黑" panose="020B0503020204020204" pitchFamily="34" charset="-122"/>
              </a:rPr>
              <a:t>实体单元</a:t>
            </a:r>
            <a:r>
              <a:rPr lang="en-US" sz="1200" dirty="0">
                <a:solidFill>
                  <a:srgbClr val="C00000"/>
                </a:solidFill>
                <a:latin typeface="微软雅黑" panose="020B0503020204020204" pitchFamily="34" charset="-122"/>
                <a:ea typeface="微软雅黑" panose="020B0503020204020204" pitchFamily="34" charset="-122"/>
              </a:rPr>
              <a:t>C3D8R</a:t>
            </a:r>
            <a:endParaRPr sz="1200" dirty="0">
              <a:solidFill>
                <a:srgbClr val="C00000"/>
              </a:solidFill>
              <a:latin typeface="微软雅黑" panose="020B0503020204020204" pitchFamily="34" charset="-122"/>
              <a:ea typeface="微软雅黑" panose="020B0503020204020204" pitchFamily="34" charset="-122"/>
            </a:endParaRPr>
          </a:p>
          <a:p>
            <a:pPr marL="171450" indent="-171450" algn="l" defTabSz="685800">
              <a:lnSpc>
                <a:spcPts val="1650"/>
              </a:lnSpc>
              <a:buFont typeface="Wingdings" panose="05000000000000000000" charset="0"/>
              <a:buChar char="n"/>
            </a:pPr>
            <a:r>
              <a:rPr lang="en-US" altLang="zh-CN" sz="1200" dirty="0">
                <a:solidFill>
                  <a:srgbClr val="F9F9F9">
                    <a:lumMod val="25000"/>
                  </a:srgbClr>
                </a:solidFill>
                <a:latin typeface="微软雅黑" panose="020B0503020204020204" pitchFamily="34" charset="-122"/>
                <a:ea typeface="微软雅黑" panose="020B0503020204020204" pitchFamily="34" charset="-122"/>
              </a:rPr>
              <a:t>钢筋釆用</a:t>
            </a:r>
            <a:r>
              <a:rPr lang="en-US" sz="1200" dirty="0">
                <a:solidFill>
                  <a:srgbClr val="F9F9F9">
                    <a:lumMod val="25000"/>
                  </a:srgbClr>
                </a:solidFill>
                <a:latin typeface="微软雅黑" panose="020B0503020204020204" pitchFamily="34" charset="-122"/>
                <a:ea typeface="微软雅黑" panose="020B0503020204020204" pitchFamily="34" charset="-122"/>
                <a:sym typeface="+mn-ea"/>
              </a:rPr>
              <a:t>Explicit</a:t>
            </a:r>
            <a:r>
              <a:rPr lang="en-US" altLang="zh-CN" sz="1200" dirty="0">
                <a:solidFill>
                  <a:srgbClr val="F9F9F9">
                    <a:lumMod val="25000"/>
                  </a:srgbClr>
                </a:solidFill>
                <a:latin typeface="微软雅黑" panose="020B0503020204020204" pitchFamily="34" charset="-122"/>
                <a:ea typeface="微软雅黑" panose="020B0503020204020204" pitchFamily="34" charset="-122"/>
              </a:rPr>
              <a:t>单元库中</a:t>
            </a:r>
            <a:r>
              <a:rPr lang="en-US" altLang="zh-CN" sz="1200" dirty="0">
                <a:solidFill>
                  <a:srgbClr val="002060"/>
                </a:solidFill>
                <a:latin typeface="微软雅黑" panose="020B0503020204020204" pitchFamily="34" charset="-122"/>
                <a:ea typeface="微软雅黑" panose="020B0503020204020204" pitchFamily="34" charset="-122"/>
              </a:rPr>
              <a:t>两节点三维</a:t>
            </a:r>
            <a:r>
              <a:rPr lang="zh-CN" altLang="en-US" sz="1200" dirty="0">
                <a:solidFill>
                  <a:srgbClr val="C00000"/>
                </a:solidFill>
                <a:latin typeface="微软雅黑" panose="020B0503020204020204" pitchFamily="34" charset="-122"/>
                <a:ea typeface="微软雅黑" panose="020B0503020204020204" pitchFamily="34" charset="-122"/>
              </a:rPr>
              <a:t>桁架</a:t>
            </a:r>
            <a:r>
              <a:rPr lang="en-US" altLang="zh-CN" sz="1200" dirty="0">
                <a:solidFill>
                  <a:srgbClr val="C00000"/>
                </a:solidFill>
                <a:latin typeface="微软雅黑" panose="020B0503020204020204" pitchFamily="34" charset="-122"/>
                <a:ea typeface="微软雅黑" panose="020B0503020204020204" pitchFamily="34" charset="-122"/>
              </a:rPr>
              <a:t>单元T3D2</a:t>
            </a:r>
            <a:endParaRPr lang="en-US" altLang="zh-CN" sz="1200" dirty="0">
              <a:solidFill>
                <a:srgbClr val="C00000"/>
              </a:solidFill>
              <a:latin typeface="微软雅黑" panose="020B0503020204020204" pitchFamily="34" charset="-122"/>
              <a:ea typeface="微软雅黑" panose="020B0503020204020204" pitchFamily="34" charset="-122"/>
            </a:endParaRPr>
          </a:p>
          <a:p>
            <a:pPr marL="171450" indent="-171450" algn="l" defTabSz="685800">
              <a:lnSpc>
                <a:spcPts val="1650"/>
              </a:lnSpc>
              <a:buFont typeface="Wingdings" panose="05000000000000000000" charset="0"/>
              <a:buChar char="n"/>
            </a:pPr>
            <a:r>
              <a:rPr lang="zh-CN" altLang="en-US" sz="1200" dirty="0">
                <a:solidFill>
                  <a:srgbClr val="F9F9F9">
                    <a:lumMod val="25000"/>
                  </a:srgbClr>
                </a:solidFill>
                <a:latin typeface="微软雅黑" panose="020B0503020204020204" pitchFamily="34" charset="-122"/>
                <a:ea typeface="微软雅黑" panose="020B0503020204020204" pitchFamily="34" charset="-122"/>
              </a:rPr>
              <a:t>网格</a:t>
            </a:r>
            <a:r>
              <a:rPr lang="en-US" altLang="zh-CN" sz="1200" dirty="0">
                <a:solidFill>
                  <a:srgbClr val="002060"/>
                </a:solidFill>
                <a:latin typeface="微软雅黑" panose="020B0503020204020204" pitchFamily="34" charset="-122"/>
                <a:ea typeface="微软雅黑" panose="020B0503020204020204" pitchFamily="34" charset="-122"/>
              </a:rPr>
              <a:t>25</a:t>
            </a:r>
            <a:r>
              <a:rPr lang="en-US" altLang="zh-CN" sz="1200" dirty="0">
                <a:solidFill>
                  <a:srgbClr val="F9F9F9">
                    <a:lumMod val="25000"/>
                  </a:srgbClr>
                </a:solidFill>
                <a:latin typeface="微软雅黑" panose="020B0503020204020204" pitchFamily="34" charset="-122"/>
                <a:ea typeface="微软雅黑" panose="020B0503020204020204" pitchFamily="34" charset="-122"/>
              </a:rPr>
              <a:t>mm</a:t>
            </a:r>
            <a:endParaRPr lang="en-US" altLang="zh-CN" sz="1200" dirty="0">
              <a:solidFill>
                <a:srgbClr val="F9F9F9">
                  <a:lumMod val="25000"/>
                </a:srgbClr>
              </a:solidFill>
              <a:latin typeface="微软雅黑" panose="020B0503020204020204" pitchFamily="34" charset="-122"/>
              <a:ea typeface="微软雅黑" panose="020B0503020204020204" pitchFamily="34" charset="-122"/>
            </a:endParaRPr>
          </a:p>
          <a:p>
            <a:pPr marL="171450" indent="-171450" algn="l" defTabSz="685800">
              <a:lnSpc>
                <a:spcPts val="1650"/>
              </a:lnSpc>
              <a:buFont typeface="Wingdings" panose="05000000000000000000" charset="0"/>
              <a:buChar char="n"/>
            </a:pPr>
            <a:endParaRPr lang="en-US" altLang="zh-CN" sz="1200" dirty="0">
              <a:solidFill>
                <a:srgbClr val="F9F9F9">
                  <a:lumMod val="25000"/>
                </a:srgbClr>
              </a:solidFill>
              <a:latin typeface="微软雅黑" panose="020B0503020204020204" pitchFamily="34" charset="-122"/>
              <a:ea typeface="微软雅黑" panose="020B0503020204020204" pitchFamily="34" charset="-122"/>
            </a:endParaRPr>
          </a:p>
        </p:txBody>
      </p:sp>
      <p:sp>
        <p:nvSpPr>
          <p:cNvPr id="24" name="TextBox 19"/>
          <p:cNvSpPr txBox="1"/>
          <p:nvPr/>
        </p:nvSpPr>
        <p:spPr>
          <a:xfrm>
            <a:off x="6076148" y="2254538"/>
            <a:ext cx="372730" cy="372730"/>
          </a:xfrm>
          <a:prstGeom prst="roundRect">
            <a:avLst>
              <a:gd name="adj" fmla="val 23861"/>
            </a:avLst>
          </a:prstGeom>
          <a:solidFill>
            <a:srgbClr val="D6E0E6"/>
          </a:solidFill>
        </p:spPr>
        <p:txBody>
          <a:bodyPr wrap="square" lIns="0" tIns="0" rIns="0" bIns="0" rtlCol="0" anchor="ctr">
            <a:noAutofit/>
          </a:bodyPr>
          <a:lstStyle/>
          <a:p>
            <a:pPr algn="ctr" defTabSz="685800"/>
            <a:r>
              <a:rPr lang="en-US" altLang="zh-CN" sz="1575" b="1"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157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8"/>
          <p:cNvSpPr txBox="1"/>
          <p:nvPr/>
        </p:nvSpPr>
        <p:spPr>
          <a:xfrm>
            <a:off x="6611001" y="1642872"/>
            <a:ext cx="1268607" cy="245745"/>
          </a:xfrm>
          <a:prstGeom prst="rect">
            <a:avLst/>
          </a:prstGeom>
          <a:noFill/>
        </p:spPr>
        <p:txBody>
          <a:bodyPr wrap="square" lIns="0" tIns="0" rIns="0" bIns="0" rtlCol="0">
            <a:spAutoFit/>
          </a:bodyPr>
          <a:lstStyle>
            <a:defPPr>
              <a:defRPr lang="zh-CN"/>
            </a:defPPr>
            <a:lvl1pPr algn="r">
              <a:defRPr sz="2600">
                <a:solidFill>
                  <a:schemeClr val="accent2"/>
                </a:solidFill>
                <a:latin typeface="微软雅黑" panose="020B0503020204020204" pitchFamily="34" charset="-122"/>
                <a:ea typeface="微软雅黑" panose="020B0503020204020204" pitchFamily="34" charset="-122"/>
              </a:defRPr>
            </a:lvl1pPr>
          </a:lstStyle>
          <a:p>
            <a:pPr algn="ctr" defTabSz="685800"/>
            <a:r>
              <a:rPr lang="zh-CN" altLang="en-US" sz="1600" b="1" dirty="0">
                <a:solidFill>
                  <a:schemeClr val="tx1">
                    <a:lumMod val="75000"/>
                    <a:lumOff val="25000"/>
                  </a:schemeClr>
                </a:solidFill>
              </a:rPr>
              <a:t>钢筋本构</a:t>
            </a:r>
            <a:endParaRPr lang="zh-CN" altLang="en-US" sz="1600" b="1" dirty="0">
              <a:solidFill>
                <a:schemeClr val="tx1">
                  <a:lumMod val="75000"/>
                  <a:lumOff val="25000"/>
                </a:schemeClr>
              </a:solidFill>
            </a:endParaRPr>
          </a:p>
        </p:txBody>
      </p:sp>
      <p:sp>
        <p:nvSpPr>
          <p:cNvPr id="26" name="TextBox 29"/>
          <p:cNvSpPr txBox="1"/>
          <p:nvPr/>
        </p:nvSpPr>
        <p:spPr>
          <a:xfrm>
            <a:off x="6492025" y="1999207"/>
            <a:ext cx="1978643" cy="1057910"/>
          </a:xfrm>
          <a:prstGeom prst="rect">
            <a:avLst/>
          </a:prstGeom>
        </p:spPr>
        <p:txBody>
          <a:bodyPr wrap="square" lIns="0" tIns="0" rIns="0" bIns="0">
            <a:spAutoFit/>
          </a:bodyPr>
          <a:lstStyle>
            <a:defPPr>
              <a:defRPr lang="zh-CN"/>
            </a:defPPr>
            <a:lvl1pPr algn="just">
              <a:defRPr>
                <a:solidFill>
                  <a:schemeClr val="accent2"/>
                </a:solidFill>
                <a:latin typeface="+mn-ea"/>
              </a:defRPr>
            </a:lvl1pPr>
          </a:lstStyle>
          <a:p>
            <a:pPr defTabSz="685800">
              <a:lnSpc>
                <a:spcPts val="1650"/>
              </a:lnSpc>
            </a:pPr>
            <a:r>
              <a:rPr lang="zh-CN" altLang="en-US" sz="1200" dirty="0">
                <a:solidFill>
                  <a:srgbClr val="F9F9F9">
                    <a:lumMod val="25000"/>
                  </a:srgbClr>
                </a:solidFill>
                <a:latin typeface="微软雅黑" panose="020B0503020204020204" pitchFamily="34" charset="-122"/>
                <a:ea typeface="微软雅黑" panose="020B0503020204020204" pitchFamily="34" charset="-122"/>
              </a:rPr>
              <a:t>等向</a:t>
            </a:r>
            <a:r>
              <a:rPr lang="zh-CN" altLang="en-US" sz="1200" dirty="0">
                <a:solidFill>
                  <a:srgbClr val="C00000"/>
                </a:solidFill>
                <a:latin typeface="微软雅黑" panose="020B0503020204020204" pitchFamily="34" charset="-122"/>
                <a:ea typeface="微软雅黑" panose="020B0503020204020204" pitchFamily="34" charset="-122"/>
              </a:rPr>
              <a:t>弹塑性模型</a:t>
            </a:r>
            <a:endParaRPr lang="zh-CN" altLang="en-US" sz="1200" dirty="0">
              <a:solidFill>
                <a:srgbClr val="F9F9F9">
                  <a:lumMod val="25000"/>
                </a:srgbClr>
              </a:solidFill>
              <a:latin typeface="微软雅黑" panose="020B0503020204020204" pitchFamily="34" charset="-122"/>
              <a:ea typeface="微软雅黑" panose="020B0503020204020204" pitchFamily="34" charset="-122"/>
            </a:endParaRPr>
          </a:p>
          <a:p>
            <a:pPr marL="171450" indent="-171450" defTabSz="685800">
              <a:lnSpc>
                <a:spcPts val="1650"/>
              </a:lnSpc>
              <a:buFont typeface="Wingdings" panose="05000000000000000000" charset="0"/>
              <a:buChar char="n"/>
            </a:pPr>
            <a:r>
              <a:rPr lang="zh-CN" altLang="en-US" sz="1200" dirty="0">
                <a:solidFill>
                  <a:srgbClr val="F9F9F9">
                    <a:lumMod val="25000"/>
                  </a:srgbClr>
                </a:solidFill>
                <a:latin typeface="微软雅黑" panose="020B0503020204020204" pitchFamily="34" charset="-122"/>
                <a:ea typeface="微软雅黑" panose="020B0503020204020204" pitchFamily="34" charset="-122"/>
              </a:rPr>
              <a:t>单轴应力应变关系</a:t>
            </a:r>
            <a:endParaRPr lang="zh-CN" altLang="en-US" sz="1200" dirty="0">
              <a:solidFill>
                <a:srgbClr val="F9F9F9">
                  <a:lumMod val="25000"/>
                </a:srgbClr>
              </a:solidFill>
              <a:latin typeface="微软雅黑" panose="020B0503020204020204" pitchFamily="34" charset="-122"/>
              <a:ea typeface="微软雅黑" panose="020B0503020204020204" pitchFamily="34" charset="-122"/>
            </a:endParaRPr>
          </a:p>
          <a:p>
            <a:pPr indent="0" defTabSz="685800">
              <a:lnSpc>
                <a:spcPts val="1650"/>
              </a:lnSpc>
              <a:buFont typeface="Wingdings" panose="05000000000000000000" charset="0"/>
              <a:buNone/>
            </a:pPr>
            <a:r>
              <a:rPr lang="en-US" altLang="zh-CN" sz="1200" dirty="0">
                <a:solidFill>
                  <a:srgbClr val="F9F9F9">
                    <a:lumMod val="25000"/>
                  </a:srgbClr>
                </a:solidFill>
                <a:latin typeface="微软雅黑" panose="020B0503020204020204" pitchFamily="34" charset="-122"/>
                <a:ea typeface="微软雅黑" panose="020B0503020204020204" pitchFamily="34" charset="-122"/>
              </a:rPr>
              <a:t>  双折线线性强化模型</a:t>
            </a:r>
            <a:endParaRPr lang="en-US" altLang="zh-CN" sz="1200" dirty="0">
              <a:solidFill>
                <a:srgbClr val="F9F9F9">
                  <a:lumMod val="25000"/>
                </a:srgbClr>
              </a:solidFill>
              <a:latin typeface="微软雅黑" panose="020B0503020204020204" pitchFamily="34" charset="-122"/>
              <a:ea typeface="微软雅黑" panose="020B0503020204020204" pitchFamily="34" charset="-122"/>
            </a:endParaRPr>
          </a:p>
          <a:p>
            <a:pPr marL="171450" indent="-171450" defTabSz="685800">
              <a:lnSpc>
                <a:spcPts val="1650"/>
              </a:lnSpc>
              <a:buFont typeface="Wingdings" panose="05000000000000000000" charset="0"/>
              <a:buChar char="n"/>
            </a:pPr>
            <a:r>
              <a:rPr lang="en-US" altLang="zh-CN" sz="1200" dirty="0">
                <a:solidFill>
                  <a:srgbClr val="F9F9F9">
                    <a:lumMod val="25000"/>
                  </a:srgbClr>
                </a:solidFill>
                <a:latin typeface="微软雅黑" panose="020B0503020204020204" pitchFamily="34" charset="-122"/>
                <a:ea typeface="微软雅黑" panose="020B0503020204020204" pitchFamily="34" charset="-122"/>
              </a:rPr>
              <a:t>考虑</a:t>
            </a:r>
            <a:r>
              <a:rPr lang="en-US" altLang="zh-CN" sz="1200" dirty="0">
                <a:solidFill>
                  <a:schemeClr val="tx1"/>
                </a:solidFill>
                <a:latin typeface="微软雅黑" panose="020B0503020204020204" pitchFamily="34" charset="-122"/>
                <a:ea typeface="微软雅黑" panose="020B0503020204020204" pitchFamily="34" charset="-122"/>
              </a:rPr>
              <a:t>材料应变效应</a:t>
            </a:r>
            <a:endParaRPr lang="zh-CN" altLang="en-US" sz="1200" dirty="0">
              <a:solidFill>
                <a:srgbClr val="F9F9F9">
                  <a:lumMod val="25000"/>
                </a:srgbClr>
              </a:solidFill>
              <a:latin typeface="微软雅黑" panose="020B0503020204020204" pitchFamily="34" charset="-122"/>
              <a:ea typeface="微软雅黑" panose="020B0503020204020204" pitchFamily="34" charset="-122"/>
            </a:endParaRPr>
          </a:p>
          <a:p>
            <a:pPr indent="0" defTabSz="685800">
              <a:lnSpc>
                <a:spcPts val="1650"/>
              </a:lnSpc>
              <a:buFont typeface="Wingdings" panose="05000000000000000000" charset="0"/>
              <a:buNone/>
            </a:pPr>
            <a:r>
              <a:rPr lang="en-US" altLang="zh-CN" sz="1200" dirty="0">
                <a:solidFill>
                  <a:srgbClr val="F9F9F9">
                    <a:lumMod val="25000"/>
                  </a:srgbClr>
                </a:solidFill>
                <a:latin typeface="微软雅黑" panose="020B0503020204020204" pitchFamily="34" charset="-122"/>
                <a:ea typeface="微软雅黑" panose="020B0503020204020204" pitchFamily="34" charset="-122"/>
              </a:rPr>
              <a:t> </a:t>
            </a:r>
            <a:r>
              <a:rPr lang="en-US" altLang="zh-CN" sz="1200" dirty="0">
                <a:solidFill>
                  <a:srgbClr val="C00000"/>
                </a:solidFill>
                <a:latin typeface="微软雅黑" panose="020B0503020204020204" pitchFamily="34" charset="-122"/>
                <a:ea typeface="微软雅黑" panose="020B0503020204020204" pitchFamily="34" charset="-122"/>
              </a:rPr>
              <a:t>Cowper-Symonds</a:t>
            </a:r>
            <a:r>
              <a:rPr lang="zh-CN" altLang="en-US" sz="1200" dirty="0">
                <a:solidFill>
                  <a:srgbClr val="F9F9F9">
                    <a:lumMod val="25000"/>
                  </a:srgbClr>
                </a:solidFill>
                <a:latin typeface="微软雅黑" panose="020B0503020204020204" pitchFamily="34" charset="-122"/>
                <a:ea typeface="微软雅黑" panose="020B0503020204020204" pitchFamily="34" charset="-122"/>
              </a:rPr>
              <a:t>本构方程</a:t>
            </a:r>
            <a:endParaRPr lang="zh-CN" altLang="en-US" sz="1200" dirty="0">
              <a:solidFill>
                <a:srgbClr val="F9F9F9">
                  <a:lumMod val="25000"/>
                </a:srgbClr>
              </a:solidFill>
              <a:latin typeface="微软雅黑" panose="020B0503020204020204" pitchFamily="34" charset="-122"/>
              <a:ea typeface="微软雅黑" panose="020B0503020204020204" pitchFamily="34" charset="-122"/>
            </a:endParaRPr>
          </a:p>
        </p:txBody>
      </p:sp>
      <p:graphicFrame>
        <p:nvGraphicFramePr>
          <p:cNvPr id="27" name="表格 26"/>
          <p:cNvGraphicFramePr>
            <a:graphicFrameLocks noGrp="1"/>
          </p:cNvGraphicFramePr>
          <p:nvPr>
            <p:custDataLst>
              <p:tags r:id="rId5"/>
            </p:custDataLst>
          </p:nvPr>
        </p:nvGraphicFramePr>
        <p:xfrm>
          <a:off x="3435975" y="2823653"/>
          <a:ext cx="3051810" cy="532130"/>
        </p:xfrm>
        <a:graphic>
          <a:graphicData uri="http://schemas.openxmlformats.org/drawingml/2006/table">
            <a:tbl>
              <a:tblPr firstRow="1" firstCol="1" bandRow="1">
                <a:tableStyleId>{5C22544A-7EE6-4342-B048-85BDC9FD1C3A}</a:tableStyleId>
              </a:tblPr>
              <a:tblGrid>
                <a:gridCol w="508635"/>
                <a:gridCol w="508635"/>
                <a:gridCol w="508635"/>
                <a:gridCol w="508635"/>
                <a:gridCol w="508635"/>
                <a:gridCol w="508635"/>
              </a:tblGrid>
              <a:tr h="292100">
                <a:tc>
                  <a:txBody>
                    <a:bodyPr/>
                    <a:lstStyle/>
                    <a:p>
                      <a:pPr algn="ctr">
                        <a:lnSpc>
                          <a:spcPct val="150000"/>
                        </a:lnSpc>
                        <a:spcAft>
                          <a:spcPts val="0"/>
                        </a:spcAft>
                      </a:pPr>
                      <a:r>
                        <a:rPr lang="zh-CN" sz="790" kern="100" dirty="0">
                          <a:effectLst/>
                        </a:rPr>
                        <a:t>参数</a:t>
                      </a:r>
                      <a:endParaRPr lang="zh-CN" sz="790" kern="100" dirty="0">
                        <a:effectLst/>
                        <a:latin typeface="Calibri" panose="020F0502020204030204"/>
                        <a:ea typeface="宋体" panose="02010600030101010101" pitchFamily="2" charset="-122"/>
                        <a:cs typeface="Times New Roman" panose="02020603050405020304"/>
                      </a:endParaRPr>
                    </a:p>
                  </a:txBody>
                  <a:tcPr marL="51480" marR="51480" marT="0" marB="0">
                    <a:solidFill>
                      <a:srgbClr val="071F65"/>
                    </a:solidFill>
                  </a:tcPr>
                </a:tc>
                <a:tc>
                  <a:txBody>
                    <a:bodyPr/>
                    <a:lstStyle/>
                    <a:p>
                      <a:pPr algn="just">
                        <a:lnSpc>
                          <a:spcPct val="150000"/>
                        </a:lnSpc>
                        <a:spcAft>
                          <a:spcPts val="0"/>
                        </a:spcAft>
                      </a:pPr>
                      <a:r>
                        <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rPr>
                        <a:t>膨胀角</a:t>
                      </a:r>
                      <a:endPar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1480" marR="51480" marT="0" marB="0">
                    <a:solidFill>
                      <a:srgbClr val="071F65"/>
                    </a:solidFill>
                  </a:tcPr>
                </a:tc>
                <a:tc>
                  <a:txBody>
                    <a:bodyPr/>
                    <a:lstStyle/>
                    <a:p>
                      <a:pPr algn="just">
                        <a:lnSpc>
                          <a:spcPct val="150000"/>
                        </a:lnSpc>
                        <a:spcAft>
                          <a:spcPts val="0"/>
                        </a:spcAft>
                      </a:pPr>
                      <a:r>
                        <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rPr>
                        <a:t>偏心率</a:t>
                      </a:r>
                      <a:endPar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1480" marR="51480" marT="0" marB="0">
                    <a:solidFill>
                      <a:srgbClr val="071F65"/>
                    </a:solidFill>
                  </a:tcPr>
                </a:tc>
                <a:tc>
                  <a:txBody>
                    <a:bodyPr/>
                    <a:lstStyle/>
                    <a:p>
                      <a:pPr algn="ctr">
                        <a:lnSpc>
                          <a:spcPct val="150000"/>
                        </a:lnSpc>
                        <a:spcAft>
                          <a:spcPts val="0"/>
                        </a:spcAft>
                      </a:pPr>
                      <a:r>
                        <a:rPr lang="en-US" sz="900" kern="100" dirty="0">
                          <a:effectLst/>
                          <a:latin typeface="Times New Roman" panose="02020603050405020304" pitchFamily="18" charset="0"/>
                          <a:ea typeface="微软雅黑" panose="020B0503020204020204" pitchFamily="34" charset="-122"/>
                          <a:cs typeface="Times New Roman" panose="02020603050405020304" pitchFamily="18" charset="0"/>
                        </a:rPr>
                        <a:t>f</a:t>
                      </a:r>
                      <a:r>
                        <a:rPr lang="en-US" sz="9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b0</a:t>
                      </a:r>
                      <a:r>
                        <a:rPr lang="en-US" sz="900" kern="100" dirty="0">
                          <a:effectLst/>
                          <a:latin typeface="Times New Roman" panose="02020603050405020304" pitchFamily="18" charset="0"/>
                          <a:ea typeface="微软雅黑" panose="020B0503020204020204" pitchFamily="34" charset="-122"/>
                          <a:cs typeface="Times New Roman" panose="02020603050405020304" pitchFamily="18" charset="0"/>
                        </a:rPr>
                        <a:t>/f</a:t>
                      </a:r>
                      <a:r>
                        <a:rPr lang="en-US" sz="900" kern="100" baseline="-25000" dirty="0">
                          <a:effectLst/>
                          <a:latin typeface="Times New Roman" panose="02020603050405020304" pitchFamily="18" charset="0"/>
                          <a:ea typeface="微软雅黑" panose="020B0503020204020204" pitchFamily="34" charset="-122"/>
                          <a:cs typeface="Times New Roman" panose="02020603050405020304" pitchFamily="18" charset="0"/>
                        </a:rPr>
                        <a:t>c0</a:t>
                      </a:r>
                      <a:endPar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1480" marR="51480" marT="0" marB="0">
                    <a:solidFill>
                      <a:srgbClr val="071F65"/>
                    </a:solidFill>
                  </a:tcPr>
                </a:tc>
                <a:tc>
                  <a:txBody>
                    <a:bodyPr/>
                    <a:lstStyle/>
                    <a:p>
                      <a:pPr algn="ctr">
                        <a:lnSpc>
                          <a:spcPct val="150000"/>
                        </a:lnSpc>
                        <a:spcAft>
                          <a:spcPts val="0"/>
                        </a:spcAft>
                      </a:pPr>
                      <a:r>
                        <a:rPr lang="en-US" sz="900" kern="100" dirty="0">
                          <a:effectLst/>
                          <a:latin typeface="Times New Roman" panose="02020603050405020304" pitchFamily="18" charset="0"/>
                          <a:ea typeface="微软雅黑" panose="020B0503020204020204" pitchFamily="34" charset="-122"/>
                          <a:cs typeface="Times New Roman" panose="02020603050405020304" pitchFamily="18" charset="0"/>
                        </a:rPr>
                        <a:t>K</a:t>
                      </a:r>
                      <a:endPar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1480" marR="51480" marT="0" marB="0">
                    <a:solidFill>
                      <a:srgbClr val="071F65"/>
                    </a:solidFill>
                  </a:tcPr>
                </a:tc>
                <a:tc>
                  <a:txBody>
                    <a:bodyPr/>
                    <a:lstStyle/>
                    <a:p>
                      <a:pPr algn="ctr">
                        <a:lnSpc>
                          <a:spcPct val="150000"/>
                        </a:lnSpc>
                        <a:spcAft>
                          <a:spcPts val="0"/>
                        </a:spcAft>
                      </a:pPr>
                      <a:r>
                        <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rPr>
                        <a:t>粘参</a:t>
                      </a:r>
                      <a:endParaRPr lang="zh-CN" sz="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1480" marR="51480" marT="0" marB="0">
                    <a:solidFill>
                      <a:srgbClr val="071F65"/>
                    </a:solidFill>
                  </a:tcPr>
                </a:tc>
              </a:tr>
              <a:tr h="240030">
                <a:tc>
                  <a:txBody>
                    <a:bodyPr/>
                    <a:lstStyle/>
                    <a:p>
                      <a:pPr algn="ctr">
                        <a:lnSpc>
                          <a:spcPct val="150000"/>
                        </a:lnSpc>
                        <a:spcAft>
                          <a:spcPts val="0"/>
                        </a:spcAft>
                      </a:pPr>
                      <a:r>
                        <a:rPr lang="zh-CN" sz="790" kern="100" dirty="0">
                          <a:effectLst/>
                        </a:rPr>
                        <a:t>取值</a:t>
                      </a:r>
                      <a:endParaRPr lang="zh-CN" sz="790" kern="100" dirty="0">
                        <a:effectLst/>
                        <a:latin typeface="Calibri" panose="020F0502020204030204"/>
                        <a:ea typeface="宋体" panose="02010600030101010101" pitchFamily="2" charset="-122"/>
                        <a:cs typeface="Times New Roman" panose="02020603050405020304"/>
                      </a:endParaRPr>
                    </a:p>
                  </a:txBody>
                  <a:tcPr marL="51480" marR="51480" marT="0" marB="0">
                    <a:solidFill>
                      <a:srgbClr val="071F65"/>
                    </a:solidFill>
                  </a:tcPr>
                </a:tc>
                <a:tc>
                  <a:txBody>
                    <a:bodyPr/>
                    <a:lstStyle/>
                    <a:p>
                      <a:pPr algn="ctr">
                        <a:lnSpc>
                          <a:spcPct val="150000"/>
                        </a:lnSpc>
                        <a:spcAft>
                          <a:spcPts val="0"/>
                        </a:spcAft>
                      </a:pPr>
                      <a:r>
                        <a:rPr lang="en-US" sz="1050" b="1" kern="100" dirty="0">
                          <a:effectLst/>
                          <a:latin typeface="Times New Roman" panose="02020603050405020304" pitchFamily="18" charset="0"/>
                          <a:cs typeface="Times New Roman" panose="02020603050405020304" pitchFamily="18" charset="0"/>
                        </a:rPr>
                        <a:t>30</a:t>
                      </a:r>
                      <a:r>
                        <a:rPr lang="zh-CN" sz="1050" b="1" kern="100" dirty="0">
                          <a:effectLst/>
                          <a:latin typeface="Times New Roman" panose="02020603050405020304" pitchFamily="18" charset="0"/>
                          <a:cs typeface="Times New Roman" panose="02020603050405020304" pitchFamily="18" charset="0"/>
                        </a:rPr>
                        <a:t>°</a:t>
                      </a:r>
                      <a:endParaRPr lang="zh-CN" sz="105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80" marR="51480" marT="0" marB="0"/>
                </a:tc>
                <a:tc>
                  <a:txBody>
                    <a:bodyPr/>
                    <a:lstStyle/>
                    <a:p>
                      <a:pPr algn="ctr">
                        <a:lnSpc>
                          <a:spcPct val="150000"/>
                        </a:lnSpc>
                        <a:spcAft>
                          <a:spcPts val="0"/>
                        </a:spcAft>
                      </a:pPr>
                      <a:r>
                        <a:rPr lang="en-US" sz="1050" b="1" kern="100" dirty="0">
                          <a:effectLst/>
                          <a:latin typeface="Times New Roman" panose="02020603050405020304" pitchFamily="18" charset="0"/>
                          <a:cs typeface="Times New Roman" panose="02020603050405020304" pitchFamily="18" charset="0"/>
                        </a:rPr>
                        <a:t>0.1</a:t>
                      </a:r>
                      <a:endParaRPr lang="zh-CN" sz="105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80" marR="51480" marT="0" marB="0"/>
                </a:tc>
                <a:tc>
                  <a:txBody>
                    <a:bodyPr/>
                    <a:lstStyle/>
                    <a:p>
                      <a:pPr algn="ctr">
                        <a:lnSpc>
                          <a:spcPct val="150000"/>
                        </a:lnSpc>
                        <a:spcAft>
                          <a:spcPts val="0"/>
                        </a:spcAft>
                      </a:pPr>
                      <a:r>
                        <a:rPr lang="en-US" sz="1050" b="1" kern="100" dirty="0">
                          <a:effectLst/>
                          <a:latin typeface="Times New Roman" panose="02020603050405020304" pitchFamily="18" charset="0"/>
                          <a:cs typeface="Times New Roman" panose="02020603050405020304" pitchFamily="18" charset="0"/>
                        </a:rPr>
                        <a:t>1.16</a:t>
                      </a:r>
                      <a:endParaRPr lang="zh-CN" sz="105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80" marR="51480" marT="0" marB="0"/>
                </a:tc>
                <a:tc>
                  <a:txBody>
                    <a:bodyPr/>
                    <a:lstStyle/>
                    <a:p>
                      <a:pPr algn="ctr">
                        <a:lnSpc>
                          <a:spcPct val="150000"/>
                        </a:lnSpc>
                        <a:spcAft>
                          <a:spcPts val="0"/>
                        </a:spcAft>
                      </a:pPr>
                      <a:r>
                        <a:rPr lang="en-US" sz="1050" b="1" kern="100" dirty="0">
                          <a:effectLst/>
                          <a:latin typeface="Times New Roman" panose="02020603050405020304" pitchFamily="18" charset="0"/>
                          <a:cs typeface="Times New Roman" panose="02020603050405020304" pitchFamily="18" charset="0"/>
                        </a:rPr>
                        <a:t>2/3</a:t>
                      </a:r>
                      <a:endParaRPr lang="zh-CN" sz="105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80" marR="51480" marT="0" marB="0"/>
                </a:tc>
                <a:tc>
                  <a:txBody>
                    <a:bodyPr/>
                    <a:lstStyle/>
                    <a:p>
                      <a:pPr algn="ctr">
                        <a:lnSpc>
                          <a:spcPct val="150000"/>
                        </a:lnSpc>
                        <a:spcAft>
                          <a:spcPts val="0"/>
                        </a:spcAft>
                      </a:pPr>
                      <a:r>
                        <a:rPr lang="en-US" sz="1050" b="1" kern="100" dirty="0">
                          <a:effectLst/>
                          <a:latin typeface="Times New Roman" panose="02020603050405020304" pitchFamily="18" charset="0"/>
                          <a:cs typeface="Times New Roman" panose="02020603050405020304" pitchFamily="18" charset="0"/>
                        </a:rPr>
                        <a:t>0.0001</a:t>
                      </a:r>
                      <a:endParaRPr lang="zh-CN" sz="105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80" marR="51480" marT="0" marB="0"/>
                </a:tc>
              </a:tr>
            </a:tbl>
          </a:graphicData>
        </a:graphic>
      </p:graphicFrame>
      <p:sp>
        <p:nvSpPr>
          <p:cNvPr id="28" name="TextBox 29"/>
          <p:cNvSpPr txBox="1"/>
          <p:nvPr/>
        </p:nvSpPr>
        <p:spPr>
          <a:xfrm>
            <a:off x="3841115" y="3843020"/>
            <a:ext cx="2348230" cy="1002030"/>
          </a:xfrm>
          <a:prstGeom prst="rect">
            <a:avLst/>
          </a:prstGeom>
        </p:spPr>
        <p:txBody>
          <a:bodyPr wrap="square" lIns="0" tIns="0" rIns="0" bIns="0">
            <a:noAutofit/>
          </a:bodyPr>
          <a:lstStyle>
            <a:defPPr>
              <a:defRPr lang="zh-CN"/>
            </a:defPPr>
            <a:lvl1pPr algn="just">
              <a:defRPr>
                <a:solidFill>
                  <a:schemeClr val="accent2"/>
                </a:solidFill>
                <a:latin typeface="+mn-ea"/>
              </a:defRPr>
            </a:lvl1pPr>
          </a:lstStyle>
          <a:p>
            <a:pPr marL="171450" indent="-171450" defTabSz="685800">
              <a:lnSpc>
                <a:spcPts val="1650"/>
              </a:lnSpc>
              <a:buFont typeface="Wingdings" panose="05000000000000000000" charset="0"/>
              <a:buChar char="n"/>
            </a:pPr>
            <a:r>
              <a:rPr sz="1200" dirty="0">
                <a:solidFill>
                  <a:srgbClr val="F9F9F9">
                    <a:lumMod val="25000"/>
                  </a:srgbClr>
                </a:solidFill>
                <a:latin typeface="微软雅黑" panose="020B0503020204020204" pitchFamily="34" charset="-122"/>
                <a:ea typeface="微软雅黑" panose="020B0503020204020204" pitchFamily="34" charset="-122"/>
                <a:sym typeface="+mn-ea"/>
              </a:rPr>
              <a:t>梁两</a:t>
            </a:r>
            <a:r>
              <a:rPr sz="1200" dirty="0">
                <a:solidFill>
                  <a:srgbClr val="002060"/>
                </a:solidFill>
                <a:latin typeface="微软雅黑" panose="020B0503020204020204" pitchFamily="34" charset="-122"/>
                <a:ea typeface="微软雅黑" panose="020B0503020204020204" pitchFamily="34" charset="-122"/>
                <a:sym typeface="+mn-ea"/>
              </a:rPr>
              <a:t>端铰支</a:t>
            </a:r>
            <a:r>
              <a:rPr sz="1200" dirty="0">
                <a:solidFill>
                  <a:srgbClr val="F9F9F9">
                    <a:lumMod val="25000"/>
                  </a:srgbClr>
                </a:solidFill>
                <a:latin typeface="微软雅黑" panose="020B0503020204020204" pitchFamily="34" charset="-122"/>
                <a:ea typeface="微软雅黑" panose="020B0503020204020204" pitchFamily="34" charset="-122"/>
                <a:sym typeface="+mn-ea"/>
              </a:rPr>
              <a:t>模拟</a:t>
            </a:r>
            <a:endParaRPr lang="zh-CN" altLang="en-US" sz="1200" dirty="0">
              <a:solidFill>
                <a:srgbClr val="F9F9F9">
                  <a:lumMod val="25000"/>
                </a:srgbClr>
              </a:solidFill>
              <a:latin typeface="微软雅黑" panose="020B0503020204020204" pitchFamily="34" charset="-122"/>
              <a:ea typeface="微软雅黑" panose="020B0503020204020204" pitchFamily="34" charset="-122"/>
              <a:sym typeface="+mn-ea"/>
            </a:endParaRPr>
          </a:p>
          <a:p>
            <a:pPr marL="171450" indent="-171450" defTabSz="685800">
              <a:lnSpc>
                <a:spcPts val="1650"/>
              </a:lnSpc>
              <a:buFont typeface="Wingdings" panose="05000000000000000000" charset="0"/>
              <a:buChar char="n"/>
            </a:pPr>
            <a:r>
              <a:rPr lang="zh-CN" altLang="en-US" sz="1200" dirty="0">
                <a:solidFill>
                  <a:srgbClr val="F9F9F9">
                    <a:lumMod val="25000"/>
                  </a:srgbClr>
                </a:solidFill>
                <a:latin typeface="微软雅黑" panose="020B0503020204020204" pitchFamily="34" charset="-122"/>
                <a:ea typeface="微软雅黑" panose="020B0503020204020204" pitchFamily="34" charset="-122"/>
                <a:sym typeface="+mn-ea"/>
              </a:rPr>
              <a:t>钢筋笼</a:t>
            </a:r>
            <a:r>
              <a:rPr lang="zh-CN" altLang="en-US" sz="1200" dirty="0">
                <a:solidFill>
                  <a:srgbClr val="FF0000"/>
                </a:solidFill>
                <a:latin typeface="微软雅黑" panose="020B0503020204020204" pitchFamily="34" charset="-122"/>
                <a:ea typeface="微软雅黑" panose="020B0503020204020204" pitchFamily="34" charset="-122"/>
                <a:sym typeface="+mn-ea"/>
              </a:rPr>
              <a:t> </a:t>
            </a:r>
            <a:r>
              <a:rPr lang="zh-CN" altLang="en-US" sz="1200" dirty="0">
                <a:solidFill>
                  <a:srgbClr val="C00000"/>
                </a:solidFill>
                <a:latin typeface="微软雅黑" panose="020B0503020204020204" pitchFamily="34" charset="-122"/>
                <a:ea typeface="微软雅黑" panose="020B0503020204020204" pitchFamily="34" charset="-122"/>
                <a:sym typeface="+mn-ea"/>
              </a:rPr>
              <a:t>Embeded 嵌入</a:t>
            </a:r>
            <a:r>
              <a:rPr lang="zh-CN" altLang="en-US" sz="1200" dirty="0">
                <a:solidFill>
                  <a:srgbClr val="F9F9F9">
                    <a:lumMod val="25000"/>
                  </a:srgbClr>
                </a:solidFill>
                <a:latin typeface="微软雅黑" panose="020B0503020204020204" pitchFamily="34" charset="-122"/>
                <a:ea typeface="微软雅黑" panose="020B0503020204020204" pitchFamily="34" charset="-122"/>
                <a:sym typeface="+mn-ea"/>
              </a:rPr>
              <a:t>混凝土</a:t>
            </a:r>
            <a:endParaRPr sz="1200" dirty="0">
              <a:solidFill>
                <a:srgbClr val="F9F9F9">
                  <a:lumMod val="25000"/>
                </a:srgbClr>
              </a:solidFill>
              <a:latin typeface="微软雅黑" panose="020B0503020204020204" pitchFamily="34" charset="-122"/>
              <a:ea typeface="微软雅黑" panose="020B0503020204020204" pitchFamily="34" charset="-122"/>
            </a:endParaRPr>
          </a:p>
          <a:p>
            <a:pPr marL="171450" indent="-171450" defTabSz="685800">
              <a:lnSpc>
                <a:spcPts val="1650"/>
              </a:lnSpc>
              <a:buFont typeface="Wingdings" panose="05000000000000000000" charset="0"/>
              <a:buChar char="n"/>
            </a:pPr>
            <a:r>
              <a:rPr sz="1200" dirty="0">
                <a:solidFill>
                  <a:srgbClr val="F9F9F9">
                    <a:lumMod val="25000"/>
                  </a:srgbClr>
                </a:solidFill>
                <a:latin typeface="微软雅黑" panose="020B0503020204020204" pitchFamily="34" charset="-122"/>
                <a:ea typeface="微软雅黑" panose="020B0503020204020204" pitchFamily="34" charset="-122"/>
                <a:sym typeface="+mn-ea"/>
              </a:rPr>
              <a:t>接触设为</a:t>
            </a:r>
            <a:r>
              <a:rPr sz="1200" dirty="0">
                <a:solidFill>
                  <a:srgbClr val="C00000"/>
                </a:solidFill>
                <a:latin typeface="微软雅黑" panose="020B0503020204020204" pitchFamily="34" charset="-122"/>
                <a:ea typeface="微软雅黑" panose="020B0503020204020204" pitchFamily="34" charset="-122"/>
                <a:sym typeface="+mn-ea"/>
              </a:rPr>
              <a:t>通用接触</a:t>
            </a:r>
            <a:endParaRPr sz="1200" dirty="0">
              <a:solidFill>
                <a:srgbClr val="F9F9F9">
                  <a:lumMod val="25000"/>
                </a:srgbClr>
              </a:solidFill>
              <a:latin typeface="微软雅黑" panose="020B0503020204020204" pitchFamily="34" charset="-122"/>
              <a:ea typeface="微软雅黑" panose="020B0503020204020204" pitchFamily="34" charset="-122"/>
              <a:sym typeface="+mn-ea"/>
            </a:endParaRPr>
          </a:p>
          <a:p>
            <a:pPr marL="171450" indent="-171450" defTabSz="685800">
              <a:lnSpc>
                <a:spcPts val="1650"/>
              </a:lnSpc>
              <a:buFont typeface="Wingdings" panose="05000000000000000000" charset="0"/>
              <a:buChar char="n"/>
            </a:pPr>
            <a:r>
              <a:rPr lang="zh-CN" sz="1200" dirty="0">
                <a:solidFill>
                  <a:srgbClr val="F9F9F9">
                    <a:lumMod val="25000"/>
                  </a:srgbClr>
                </a:solidFill>
                <a:latin typeface="微软雅黑" panose="020B0503020204020204" pitchFamily="34" charset="-122"/>
                <a:ea typeface="微软雅黑" panose="020B0503020204020204" pitchFamily="34" charset="-122"/>
              </a:rPr>
              <a:t>同过预定义场</a:t>
            </a:r>
            <a:r>
              <a:rPr sz="1200" dirty="0">
                <a:solidFill>
                  <a:srgbClr val="F9F9F9">
                    <a:lumMod val="25000"/>
                  </a:srgbClr>
                </a:solidFill>
                <a:latin typeface="微软雅黑" panose="020B0503020204020204" pitchFamily="34" charset="-122"/>
                <a:ea typeface="微软雅黑" panose="020B0503020204020204" pitchFamily="34" charset="-122"/>
              </a:rPr>
              <a:t>给落锤</a:t>
            </a:r>
            <a:r>
              <a:rPr lang="zh-CN" sz="1200" dirty="0">
                <a:solidFill>
                  <a:srgbClr val="F9F9F9">
                    <a:lumMod val="25000"/>
                  </a:srgbClr>
                </a:solidFill>
                <a:latin typeface="微软雅黑" panose="020B0503020204020204" pitchFamily="34" charset="-122"/>
                <a:ea typeface="微软雅黑" panose="020B0503020204020204" pitchFamily="34" charset="-122"/>
              </a:rPr>
              <a:t>以</a:t>
            </a:r>
            <a:r>
              <a:rPr sz="1200" dirty="0">
                <a:solidFill>
                  <a:srgbClr val="C00000"/>
                </a:solidFill>
                <a:latin typeface="微软雅黑" panose="020B0503020204020204" pitchFamily="34" charset="-122"/>
                <a:ea typeface="微软雅黑" panose="020B0503020204020204" pitchFamily="34" charset="-122"/>
              </a:rPr>
              <a:t>初始速度</a:t>
            </a:r>
            <a:endParaRPr lang="zh-CN" altLang="en-US" sz="1200" dirty="0">
              <a:solidFill>
                <a:srgbClr val="F9F9F9">
                  <a:lumMod val="25000"/>
                </a:srgbClr>
              </a:solidFill>
              <a:latin typeface="微软雅黑" panose="020B0503020204020204" pitchFamily="34" charset="-122"/>
              <a:ea typeface="微软雅黑" panose="020B0503020204020204" pitchFamily="34" charset="-122"/>
              <a:sym typeface="+mn-ea"/>
            </a:endParaRPr>
          </a:p>
          <a:p>
            <a:pPr marL="171450" indent="-171450" defTabSz="685800">
              <a:lnSpc>
                <a:spcPts val="1650"/>
              </a:lnSpc>
              <a:buFont typeface="Wingdings" panose="05000000000000000000" charset="0"/>
              <a:buChar char="n"/>
            </a:pPr>
            <a:endParaRPr lang="zh-CN" altLang="en-US" sz="1200" dirty="0">
              <a:solidFill>
                <a:srgbClr val="F9F9F9">
                  <a:lumMod val="25000"/>
                </a:srgbClr>
              </a:solidFill>
              <a:latin typeface="微软雅黑" panose="020B0503020204020204" pitchFamily="34" charset="-122"/>
              <a:ea typeface="微软雅黑" panose="020B0503020204020204" pitchFamily="34" charset="-122"/>
              <a:sym typeface="+mn-ea"/>
            </a:endParaRPr>
          </a:p>
        </p:txBody>
      </p:sp>
      <p:sp>
        <p:nvSpPr>
          <p:cNvPr id="29" name="流程图: 过程 28"/>
          <p:cNvSpPr/>
          <p:nvPr/>
        </p:nvSpPr>
        <p:spPr>
          <a:xfrm>
            <a:off x="372110" y="1523365"/>
            <a:ext cx="2861310" cy="3468370"/>
          </a:xfrm>
          <a:prstGeom prst="flowChartProcess">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96615" y="1523365"/>
            <a:ext cx="5533390" cy="346837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 name="矩形 42"/>
          <p:cNvSpPr/>
          <p:nvPr/>
        </p:nvSpPr>
        <p:spPr>
          <a:xfrm>
            <a:off x="690253" y="136445"/>
            <a:ext cx="6557645"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a:t>
            </a:r>
            <a:r>
              <a:rPr lang="en-US" altLang="zh-CN" sz="2600" dirty="0">
                <a:latin typeface="微软雅黑" panose="020B0503020204020204" pitchFamily="34" charset="-122"/>
                <a:ea typeface="微软雅黑" panose="020B0503020204020204" pitchFamily="34" charset="-122"/>
                <a:cs typeface="微软雅黑" panose="020B0503020204020204" pitchFamily="34" charset="-122"/>
                <a:sym typeface="+mn-ea"/>
              </a:rPr>
              <a:t>RC</a:t>
            </a:r>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梁的动态响应及参数影响特性研究</a:t>
            </a:r>
            <a:endPar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7490"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0"/>
            <a:ext cx="652780" cy="797560"/>
            <a:chOff x="22" y="0"/>
            <a:chExt cx="892" cy="1140"/>
          </a:xfrm>
        </p:grpSpPr>
        <p:sp>
          <p:nvSpPr>
            <p:cNvPr id="6" name="等腰三角形 5"/>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等腰三角形 6"/>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文本框 1"/>
          <p:cNvSpPr txBox="1"/>
          <p:nvPr/>
        </p:nvSpPr>
        <p:spPr>
          <a:xfrm>
            <a:off x="323215" y="802640"/>
            <a:ext cx="4717415" cy="368300"/>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黑体" panose="02010609060101010101" charset="-122"/>
                <a:ea typeface="黑体" panose="02010609060101010101" charset="-122"/>
                <a:cs typeface="黑体" panose="02010609060101010101" charset="-122"/>
              </a:rPr>
              <a:t>模型分析得到</a:t>
            </a:r>
            <a:r>
              <a:rPr lang="en-US" altLang="zh-CN">
                <a:latin typeface="黑体" panose="02010609060101010101" charset="-122"/>
                <a:ea typeface="黑体" panose="02010609060101010101" charset="-122"/>
                <a:cs typeface="黑体" panose="02010609060101010101" charset="-122"/>
              </a:rPr>
              <a:t>RC</a:t>
            </a:r>
            <a:r>
              <a:rPr lang="zh-CN" altLang="en-US">
                <a:latin typeface="黑体" panose="02010609060101010101" charset="-122"/>
                <a:ea typeface="黑体" panose="02010609060101010101" charset="-122"/>
                <a:cs typeface="黑体" panose="02010609060101010101" charset="-122"/>
              </a:rPr>
              <a:t>梁落锤试验验证</a:t>
            </a:r>
            <a:endParaRPr lang="zh-CN" altLang="en-US">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72160" y="1089660"/>
            <a:ext cx="4070350" cy="368300"/>
          </a:xfrm>
          <a:prstGeom prst="rect">
            <a:avLst/>
          </a:prstGeom>
          <a:noFill/>
        </p:spPr>
        <p:txBody>
          <a:bodyPr wrap="square" rtlCol="0">
            <a:spAutoFit/>
          </a:bodyPr>
          <a:lstStyle/>
          <a:p>
            <a:r>
              <a:rPr lang="zh-CN" altLang="en-US" sz="1200">
                <a:latin typeface="Times New Roman" panose="02020603050405020304" pitchFamily="18" charset="0"/>
                <a:cs typeface="Times New Roman" panose="02020603050405020304" pitchFamily="18" charset="0"/>
              </a:rPr>
              <a:t>FUJIKAKE</a:t>
            </a:r>
            <a:r>
              <a:rPr lang="en-US" altLang="zh-CN" sz="1200">
                <a:latin typeface="Times New Roman" panose="02020603050405020304" pitchFamily="18" charset="0"/>
                <a:cs typeface="Times New Roman" panose="02020603050405020304" pitchFamily="18" charset="0"/>
              </a:rPr>
              <a:t>. Journal of Structural Engineering, 2009</a:t>
            </a:r>
            <a:r>
              <a:rPr lang="en-US" altLang="zh-CN"/>
              <a:t> </a:t>
            </a:r>
            <a:endParaRPr lang="en-US" altLang="zh-CN"/>
          </a:p>
        </p:txBody>
      </p:sp>
      <p:graphicFrame>
        <p:nvGraphicFramePr>
          <p:cNvPr id="4" name="对象 3"/>
          <p:cNvGraphicFramePr>
            <a:graphicFrameLocks noChangeAspect="1"/>
          </p:cNvGraphicFramePr>
          <p:nvPr/>
        </p:nvGraphicFramePr>
        <p:xfrm>
          <a:off x="801370" y="1570355"/>
          <a:ext cx="1845310" cy="1654810"/>
        </p:xfrm>
        <a:graphic>
          <a:graphicData uri="http://schemas.openxmlformats.org/presentationml/2006/ole">
            <mc:AlternateContent xmlns:mc="http://schemas.openxmlformats.org/markup-compatibility/2006">
              <mc:Choice xmlns:v="urn:schemas-microsoft-com:vml" Requires="v">
                <p:oleObj spid="_x0000_s8" name="" r:id="rId1" imgW="2523490" imgH="2630170" progId="Word.Document.8">
                  <p:embed/>
                </p:oleObj>
              </mc:Choice>
              <mc:Fallback>
                <p:oleObj name="" r:id="rId1" imgW="2523490" imgH="2630170" progId="Word.Document.8">
                  <p:embed/>
                  <p:pic>
                    <p:nvPicPr>
                      <p:cNvPr id="0" name="图片 7"/>
                      <p:cNvPicPr/>
                      <p:nvPr/>
                    </p:nvPicPr>
                    <p:blipFill>
                      <a:blip r:embed="rId2"/>
                      <a:stretch>
                        <a:fillRect/>
                      </a:stretch>
                    </p:blipFill>
                    <p:spPr>
                      <a:xfrm>
                        <a:off x="801370" y="1570355"/>
                        <a:ext cx="1845310" cy="1654810"/>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588010" y="3322955"/>
          <a:ext cx="2376000" cy="1262250"/>
        </p:xfrm>
        <a:graphic>
          <a:graphicData uri="http://schemas.openxmlformats.org/presentationml/2006/ole">
            <mc:AlternateContent xmlns:mc="http://schemas.openxmlformats.org/markup-compatibility/2006">
              <mc:Choice xmlns:v="urn:schemas-microsoft-com:vml" Requires="v">
                <p:oleObj spid="_x0000_s10" name="" r:id="rId3" imgW="2883535" imgH="1627505" progId="Word.Document.8">
                  <p:embed/>
                </p:oleObj>
              </mc:Choice>
              <mc:Fallback>
                <p:oleObj name="" r:id="rId3" imgW="2883535" imgH="1627505" progId="Word.Document.8">
                  <p:embed/>
                  <p:pic>
                    <p:nvPicPr>
                      <p:cNvPr id="0" name="图片 9"/>
                      <p:cNvPicPr/>
                      <p:nvPr/>
                    </p:nvPicPr>
                    <p:blipFill>
                      <a:blip r:embed="rId4"/>
                      <a:stretch>
                        <a:fillRect/>
                      </a:stretch>
                    </p:blipFill>
                    <p:spPr>
                      <a:xfrm>
                        <a:off x="588010" y="3322955"/>
                        <a:ext cx="2376000" cy="1262250"/>
                      </a:xfrm>
                      <a:prstGeom prst="rect">
                        <a:avLst/>
                      </a:prstGeom>
                    </p:spPr>
                  </p:pic>
                </p:oleObj>
              </mc:Fallback>
            </mc:AlternateContent>
          </a:graphicData>
        </a:graphic>
      </p:graphicFrame>
      <p:sp>
        <p:nvSpPr>
          <p:cNvPr id="11" name="文本框 10"/>
          <p:cNvSpPr txBox="1"/>
          <p:nvPr/>
        </p:nvSpPr>
        <p:spPr>
          <a:xfrm>
            <a:off x="1569085" y="4438650"/>
            <a:ext cx="1077595" cy="275590"/>
          </a:xfrm>
          <a:prstGeom prst="rect">
            <a:avLst/>
          </a:prstGeom>
          <a:noFill/>
        </p:spPr>
        <p:txBody>
          <a:bodyPr wrap="square" rtlCol="0">
            <a:spAutoFit/>
          </a:bodyPr>
          <a:lstStyle/>
          <a:p>
            <a:r>
              <a:rPr lang="zh-CN" altLang="en-US" sz="1200">
                <a:latin typeface="宋体" panose="02010600030101010101" pitchFamily="2" charset="-122"/>
                <a:ea typeface="宋体" panose="02010600030101010101" pitchFamily="2" charset="-122"/>
              </a:rPr>
              <a:t>有限元模型</a:t>
            </a:r>
            <a:endParaRPr lang="zh-CN" altLang="en-US" sz="1200">
              <a:latin typeface="宋体" panose="02010600030101010101" pitchFamily="2" charset="-122"/>
              <a:ea typeface="宋体" panose="02010600030101010101" pitchFamily="2" charset="-122"/>
            </a:endParaRPr>
          </a:p>
        </p:txBody>
      </p:sp>
      <p:sp>
        <p:nvSpPr>
          <p:cNvPr id="29" name="流程图: 过程 28"/>
          <p:cNvSpPr/>
          <p:nvPr/>
        </p:nvSpPr>
        <p:spPr>
          <a:xfrm>
            <a:off x="372110" y="1523365"/>
            <a:ext cx="2861310" cy="3468370"/>
          </a:xfrm>
          <a:prstGeom prst="flowChartProcess">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96615" y="1523365"/>
            <a:ext cx="5533390" cy="346837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01"/>
          <p:cNvPicPr>
            <a:picLocks noChangeAspect="1"/>
          </p:cNvPicPr>
          <p:nvPr/>
        </p:nvPicPr>
        <p:blipFill>
          <a:blip r:embed="rId5"/>
          <a:stretch>
            <a:fillRect/>
          </a:stretch>
        </p:blipFill>
        <p:spPr>
          <a:xfrm>
            <a:off x="3517900" y="1605280"/>
            <a:ext cx="5161362" cy="1620000"/>
          </a:xfrm>
          <a:prstGeom prst="rect">
            <a:avLst/>
          </a:prstGeom>
        </p:spPr>
      </p:pic>
      <p:pic>
        <p:nvPicPr>
          <p:cNvPr id="18" name="图片 17" descr="02"/>
          <p:cNvPicPr>
            <a:picLocks noChangeAspect="1"/>
          </p:cNvPicPr>
          <p:nvPr/>
        </p:nvPicPr>
        <p:blipFill>
          <a:blip r:embed="rId6"/>
          <a:stretch>
            <a:fillRect/>
          </a:stretch>
        </p:blipFill>
        <p:spPr>
          <a:xfrm>
            <a:off x="3566795" y="3263900"/>
            <a:ext cx="5064252" cy="162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 name="矩形 42"/>
          <p:cNvSpPr/>
          <p:nvPr/>
        </p:nvSpPr>
        <p:spPr>
          <a:xfrm>
            <a:off x="690253" y="136445"/>
            <a:ext cx="447548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动态响应及参数影响特性研究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7490"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0"/>
            <a:ext cx="652780" cy="797560"/>
            <a:chOff x="22" y="0"/>
            <a:chExt cx="892" cy="1140"/>
          </a:xfrm>
        </p:grpSpPr>
        <p:sp>
          <p:nvSpPr>
            <p:cNvPr id="6" name="等腰三角形 5"/>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等腰三角形 6"/>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8" name="图片 17" descr="1"/>
          <p:cNvPicPr>
            <a:picLocks noChangeAspect="1"/>
          </p:cNvPicPr>
          <p:nvPr>
            <p:custDataLst>
              <p:tags r:id="rId1"/>
            </p:custDataLst>
          </p:nvPr>
        </p:nvPicPr>
        <p:blipFill>
          <a:blip r:embed="rId2"/>
          <a:stretch>
            <a:fillRect/>
          </a:stretch>
        </p:blipFill>
        <p:spPr>
          <a:xfrm>
            <a:off x="1069340" y="790575"/>
            <a:ext cx="1800000" cy="1349917"/>
          </a:xfrm>
          <a:prstGeom prst="rect">
            <a:avLst/>
          </a:prstGeom>
        </p:spPr>
      </p:pic>
      <p:pic>
        <p:nvPicPr>
          <p:cNvPr id="20" name="图片 19" descr="3"/>
          <p:cNvPicPr>
            <a:picLocks noChangeAspect="1"/>
          </p:cNvPicPr>
          <p:nvPr/>
        </p:nvPicPr>
        <p:blipFill>
          <a:blip r:embed="rId3"/>
          <a:stretch>
            <a:fillRect/>
          </a:stretch>
        </p:blipFill>
        <p:spPr>
          <a:xfrm>
            <a:off x="2922905" y="790575"/>
            <a:ext cx="1800000" cy="1349917"/>
          </a:xfrm>
          <a:prstGeom prst="rect">
            <a:avLst/>
          </a:prstGeom>
        </p:spPr>
      </p:pic>
      <p:pic>
        <p:nvPicPr>
          <p:cNvPr id="21" name="图片 20" descr="5"/>
          <p:cNvPicPr>
            <a:picLocks noChangeAspect="1"/>
          </p:cNvPicPr>
          <p:nvPr/>
        </p:nvPicPr>
        <p:blipFill>
          <a:blip r:embed="rId4"/>
          <a:stretch>
            <a:fillRect/>
          </a:stretch>
        </p:blipFill>
        <p:spPr>
          <a:xfrm>
            <a:off x="4776470" y="790575"/>
            <a:ext cx="1800000" cy="1349917"/>
          </a:xfrm>
          <a:prstGeom prst="rect">
            <a:avLst/>
          </a:prstGeom>
        </p:spPr>
      </p:pic>
      <p:pic>
        <p:nvPicPr>
          <p:cNvPr id="22" name="图片 21" descr="7"/>
          <p:cNvPicPr>
            <a:picLocks noChangeAspect="1"/>
          </p:cNvPicPr>
          <p:nvPr/>
        </p:nvPicPr>
        <p:blipFill>
          <a:blip r:embed="rId5"/>
          <a:stretch>
            <a:fillRect/>
          </a:stretch>
        </p:blipFill>
        <p:spPr>
          <a:xfrm>
            <a:off x="6630035" y="790575"/>
            <a:ext cx="1800000" cy="1349917"/>
          </a:xfrm>
          <a:prstGeom prst="rect">
            <a:avLst/>
          </a:prstGeom>
        </p:spPr>
      </p:pic>
      <p:pic>
        <p:nvPicPr>
          <p:cNvPr id="23" name="图片 22" descr="2"/>
          <p:cNvPicPr>
            <a:picLocks noChangeAspect="1"/>
          </p:cNvPicPr>
          <p:nvPr/>
        </p:nvPicPr>
        <p:blipFill>
          <a:blip r:embed="rId6"/>
          <a:stretch>
            <a:fillRect/>
          </a:stretch>
        </p:blipFill>
        <p:spPr>
          <a:xfrm>
            <a:off x="1069340" y="2212975"/>
            <a:ext cx="1800000" cy="1349917"/>
          </a:xfrm>
          <a:prstGeom prst="rect">
            <a:avLst/>
          </a:prstGeom>
        </p:spPr>
      </p:pic>
      <p:pic>
        <p:nvPicPr>
          <p:cNvPr id="24" name="图片 23" descr="4"/>
          <p:cNvPicPr>
            <a:picLocks noChangeAspect="1"/>
          </p:cNvPicPr>
          <p:nvPr/>
        </p:nvPicPr>
        <p:blipFill>
          <a:blip r:embed="rId7"/>
          <a:stretch>
            <a:fillRect/>
          </a:stretch>
        </p:blipFill>
        <p:spPr>
          <a:xfrm>
            <a:off x="2922905" y="2212975"/>
            <a:ext cx="1800000" cy="1349917"/>
          </a:xfrm>
          <a:prstGeom prst="rect">
            <a:avLst/>
          </a:prstGeom>
        </p:spPr>
      </p:pic>
      <p:pic>
        <p:nvPicPr>
          <p:cNvPr id="25" name="图片 24" descr="6"/>
          <p:cNvPicPr>
            <a:picLocks noChangeAspect="1"/>
          </p:cNvPicPr>
          <p:nvPr/>
        </p:nvPicPr>
        <p:blipFill>
          <a:blip r:embed="rId8"/>
          <a:stretch>
            <a:fillRect/>
          </a:stretch>
        </p:blipFill>
        <p:spPr>
          <a:xfrm>
            <a:off x="4723130" y="2212975"/>
            <a:ext cx="1800000" cy="1349917"/>
          </a:xfrm>
          <a:prstGeom prst="rect">
            <a:avLst/>
          </a:prstGeom>
        </p:spPr>
      </p:pic>
      <p:pic>
        <p:nvPicPr>
          <p:cNvPr id="26" name="图片 25" descr="8"/>
          <p:cNvPicPr>
            <a:picLocks noChangeAspect="1"/>
          </p:cNvPicPr>
          <p:nvPr/>
        </p:nvPicPr>
        <p:blipFill>
          <a:blip r:embed="rId9"/>
          <a:stretch>
            <a:fillRect/>
          </a:stretch>
        </p:blipFill>
        <p:spPr>
          <a:xfrm>
            <a:off x="6630035" y="2212975"/>
            <a:ext cx="1800000" cy="1349917"/>
          </a:xfrm>
          <a:prstGeom prst="rect">
            <a:avLst/>
          </a:prstGeom>
        </p:spPr>
      </p:pic>
      <p:grpSp>
        <p:nvGrpSpPr>
          <p:cNvPr id="27" name="组合 26"/>
          <p:cNvGrpSpPr/>
          <p:nvPr/>
        </p:nvGrpSpPr>
        <p:grpSpPr>
          <a:xfrm>
            <a:off x="1123950" y="3820160"/>
            <a:ext cx="7200000" cy="1008000"/>
            <a:chOff x="549" y="2107"/>
            <a:chExt cx="13613" cy="1827"/>
          </a:xfrm>
        </p:grpSpPr>
        <p:grpSp>
          <p:nvGrpSpPr>
            <p:cNvPr id="28" name="组合 27"/>
            <p:cNvGrpSpPr>
              <a:grpSpLocks noChangeAspect="1"/>
            </p:cNvGrpSpPr>
            <p:nvPr/>
          </p:nvGrpSpPr>
          <p:grpSpPr>
            <a:xfrm>
              <a:off x="549" y="2107"/>
              <a:ext cx="3402" cy="1808"/>
              <a:chOff x="2227" y="1171"/>
              <a:chExt cx="4541" cy="2413"/>
            </a:xfrm>
          </p:grpSpPr>
          <p:graphicFrame>
            <p:nvGraphicFramePr>
              <p:cNvPr id="35" name="对象 34"/>
              <p:cNvGraphicFramePr/>
              <p:nvPr/>
            </p:nvGraphicFramePr>
            <p:xfrm>
              <a:off x="2232" y="1171"/>
              <a:ext cx="4536" cy="1415"/>
            </p:xfrm>
            <a:graphic>
              <a:graphicData uri="http://schemas.openxmlformats.org/presentationml/2006/ole">
                <mc:AlternateContent xmlns:mc="http://schemas.openxmlformats.org/markup-compatibility/2006">
                  <mc:Choice xmlns:v="urn:schemas-microsoft-com:vml" Requires="v">
                    <p:oleObj spid="_x0000_s2" name="" r:id="rId10" imgW="2520950" imgH="793750" progId="Word.Document.8">
                      <p:embed/>
                    </p:oleObj>
                  </mc:Choice>
                  <mc:Fallback>
                    <p:oleObj name="" r:id="rId10" imgW="2520950" imgH="793750" progId="Word.Document.8">
                      <p:embed/>
                      <p:pic>
                        <p:nvPicPr>
                          <p:cNvPr id="0" name="图片 16"/>
                          <p:cNvPicPr/>
                          <p:nvPr/>
                        </p:nvPicPr>
                        <p:blipFill>
                          <a:blip r:embed="rId11"/>
                          <a:stretch>
                            <a:fillRect/>
                          </a:stretch>
                        </p:blipFill>
                        <p:spPr>
                          <a:xfrm>
                            <a:off x="2232" y="1171"/>
                            <a:ext cx="4536" cy="1415"/>
                          </a:xfrm>
                          <a:prstGeom prst="rect">
                            <a:avLst/>
                          </a:prstGeom>
                        </p:spPr>
                      </p:pic>
                    </p:oleObj>
                  </mc:Fallback>
                </mc:AlternateContent>
              </a:graphicData>
            </a:graphic>
          </p:graphicFrame>
          <p:graphicFrame>
            <p:nvGraphicFramePr>
              <p:cNvPr id="37" name="对象 36"/>
              <p:cNvGraphicFramePr/>
              <p:nvPr/>
            </p:nvGraphicFramePr>
            <p:xfrm>
              <a:off x="2227" y="2316"/>
              <a:ext cx="4536" cy="1268"/>
            </p:xfrm>
            <a:graphic>
              <a:graphicData uri="http://schemas.openxmlformats.org/presentationml/2006/ole">
                <mc:AlternateContent xmlns:mc="http://schemas.openxmlformats.org/markup-compatibility/2006">
                  <mc:Choice xmlns:v="urn:schemas-microsoft-com:vml" Requires="v">
                    <p:oleObj spid="_x0000_s3" name="" r:id="rId12" imgW="2517775" imgH="806450" progId="Word.Document.8">
                      <p:embed/>
                    </p:oleObj>
                  </mc:Choice>
                  <mc:Fallback>
                    <p:oleObj name="" r:id="rId12" imgW="2517775" imgH="806450" progId="Word.Document.8">
                      <p:embed/>
                      <p:pic>
                        <p:nvPicPr>
                          <p:cNvPr id="0" name="图片 19"/>
                          <p:cNvPicPr/>
                          <p:nvPr/>
                        </p:nvPicPr>
                        <p:blipFill>
                          <a:blip r:embed="rId13"/>
                          <a:stretch>
                            <a:fillRect/>
                          </a:stretch>
                        </p:blipFill>
                        <p:spPr>
                          <a:xfrm>
                            <a:off x="2227" y="2316"/>
                            <a:ext cx="4536" cy="1268"/>
                          </a:xfrm>
                          <a:prstGeom prst="rect">
                            <a:avLst/>
                          </a:prstGeom>
                        </p:spPr>
                      </p:pic>
                    </p:oleObj>
                  </mc:Fallback>
                </mc:AlternateContent>
              </a:graphicData>
            </a:graphic>
          </p:graphicFrame>
        </p:grpSp>
        <p:grpSp>
          <p:nvGrpSpPr>
            <p:cNvPr id="39" name="组合 38"/>
            <p:cNvGrpSpPr>
              <a:grpSpLocks noChangeAspect="1"/>
            </p:cNvGrpSpPr>
            <p:nvPr/>
          </p:nvGrpSpPr>
          <p:grpSpPr>
            <a:xfrm>
              <a:off x="3951" y="2158"/>
              <a:ext cx="3402" cy="1759"/>
              <a:chOff x="8245" y="1020"/>
              <a:chExt cx="4536" cy="2346"/>
            </a:xfrm>
          </p:grpSpPr>
          <p:graphicFrame>
            <p:nvGraphicFramePr>
              <p:cNvPr id="40" name="对象 39"/>
              <p:cNvGraphicFramePr/>
              <p:nvPr/>
            </p:nvGraphicFramePr>
            <p:xfrm>
              <a:off x="8245" y="1020"/>
              <a:ext cx="4536" cy="1248"/>
            </p:xfrm>
            <a:graphic>
              <a:graphicData uri="http://schemas.openxmlformats.org/presentationml/2006/ole">
                <mc:AlternateContent xmlns:mc="http://schemas.openxmlformats.org/markup-compatibility/2006">
                  <mc:Choice xmlns:v="urn:schemas-microsoft-com:vml" Requires="v">
                    <p:oleObj spid="_x0000_s4" name="" r:id="rId14" imgW="2523490" imgH="793750" progId="Word.Document.8">
                      <p:embed/>
                    </p:oleObj>
                  </mc:Choice>
                  <mc:Fallback>
                    <p:oleObj name="" r:id="rId14" imgW="2523490" imgH="793750" progId="Word.Document.8">
                      <p:embed/>
                      <p:pic>
                        <p:nvPicPr>
                          <p:cNvPr id="0" name="图片 21"/>
                          <p:cNvPicPr/>
                          <p:nvPr/>
                        </p:nvPicPr>
                        <p:blipFill>
                          <a:blip r:embed="rId15"/>
                          <a:stretch>
                            <a:fillRect/>
                          </a:stretch>
                        </p:blipFill>
                        <p:spPr>
                          <a:xfrm>
                            <a:off x="8245" y="1020"/>
                            <a:ext cx="4536" cy="1248"/>
                          </a:xfrm>
                          <a:prstGeom prst="rect">
                            <a:avLst/>
                          </a:prstGeom>
                        </p:spPr>
                      </p:pic>
                    </p:oleObj>
                  </mc:Fallback>
                </mc:AlternateContent>
              </a:graphicData>
            </a:graphic>
          </p:graphicFrame>
          <p:graphicFrame>
            <p:nvGraphicFramePr>
              <p:cNvPr id="42" name="对象 41"/>
              <p:cNvGraphicFramePr/>
              <p:nvPr/>
            </p:nvGraphicFramePr>
            <p:xfrm>
              <a:off x="8245" y="2120"/>
              <a:ext cx="4536" cy="1247"/>
            </p:xfrm>
            <a:graphic>
              <a:graphicData uri="http://schemas.openxmlformats.org/presentationml/2006/ole">
                <mc:AlternateContent xmlns:mc="http://schemas.openxmlformats.org/markup-compatibility/2006">
                  <mc:Choice xmlns:v="urn:schemas-microsoft-com:vml" Requires="v">
                    <p:oleObj spid="_x0000_s8" name="" r:id="rId16" imgW="2520950" imgH="796925" progId="Word.Document.8">
                      <p:embed/>
                    </p:oleObj>
                  </mc:Choice>
                  <mc:Fallback>
                    <p:oleObj name="" r:id="rId16" imgW="2520950" imgH="796925" progId="Word.Document.8">
                      <p:embed/>
                      <p:pic>
                        <p:nvPicPr>
                          <p:cNvPr id="0" name="图片 26"/>
                          <p:cNvPicPr/>
                          <p:nvPr/>
                        </p:nvPicPr>
                        <p:blipFill>
                          <a:blip r:embed="rId17"/>
                          <a:stretch>
                            <a:fillRect/>
                          </a:stretch>
                        </p:blipFill>
                        <p:spPr>
                          <a:xfrm>
                            <a:off x="8245" y="2120"/>
                            <a:ext cx="4536" cy="1247"/>
                          </a:xfrm>
                          <a:prstGeom prst="rect">
                            <a:avLst/>
                          </a:prstGeom>
                        </p:spPr>
                      </p:pic>
                    </p:oleObj>
                  </mc:Fallback>
                </mc:AlternateContent>
              </a:graphicData>
            </a:graphic>
          </p:graphicFrame>
        </p:grpSp>
        <p:grpSp>
          <p:nvGrpSpPr>
            <p:cNvPr id="46" name="组合 45"/>
            <p:cNvGrpSpPr/>
            <p:nvPr/>
          </p:nvGrpSpPr>
          <p:grpSpPr>
            <a:xfrm>
              <a:off x="7355" y="2157"/>
              <a:ext cx="3402" cy="1757"/>
              <a:chOff x="2218" y="4890"/>
              <a:chExt cx="4546" cy="2300"/>
            </a:xfrm>
          </p:grpSpPr>
          <p:graphicFrame>
            <p:nvGraphicFramePr>
              <p:cNvPr id="47" name="对象 46"/>
              <p:cNvGraphicFramePr/>
              <p:nvPr/>
            </p:nvGraphicFramePr>
            <p:xfrm>
              <a:off x="2218" y="4890"/>
              <a:ext cx="4546" cy="1247"/>
            </p:xfrm>
            <a:graphic>
              <a:graphicData uri="http://schemas.openxmlformats.org/presentationml/2006/ole">
                <mc:AlternateContent xmlns:mc="http://schemas.openxmlformats.org/markup-compatibility/2006">
                  <mc:Choice xmlns:v="urn:schemas-microsoft-com:vml" Requires="v">
                    <p:oleObj spid="_x0000_s9" name="" r:id="rId18" imgW="2523490" imgH="793750" progId="Word.Document.8">
                      <p:embed/>
                    </p:oleObj>
                  </mc:Choice>
                  <mc:Fallback>
                    <p:oleObj name="" r:id="rId18" imgW="2523490" imgH="793750" progId="Word.Document.8">
                      <p:embed/>
                      <p:pic>
                        <p:nvPicPr>
                          <p:cNvPr id="0" name="图片 28"/>
                          <p:cNvPicPr/>
                          <p:nvPr/>
                        </p:nvPicPr>
                        <p:blipFill>
                          <a:blip r:embed="rId19"/>
                          <a:stretch>
                            <a:fillRect/>
                          </a:stretch>
                        </p:blipFill>
                        <p:spPr>
                          <a:xfrm>
                            <a:off x="2218" y="4890"/>
                            <a:ext cx="4546" cy="1247"/>
                          </a:xfrm>
                          <a:prstGeom prst="rect">
                            <a:avLst/>
                          </a:prstGeom>
                        </p:spPr>
                      </p:pic>
                    </p:oleObj>
                  </mc:Fallback>
                </mc:AlternateContent>
              </a:graphicData>
            </a:graphic>
          </p:graphicFrame>
          <p:graphicFrame>
            <p:nvGraphicFramePr>
              <p:cNvPr id="49" name="对象 48"/>
              <p:cNvGraphicFramePr/>
              <p:nvPr/>
            </p:nvGraphicFramePr>
            <p:xfrm>
              <a:off x="2221" y="5944"/>
              <a:ext cx="4542" cy="1247"/>
            </p:xfrm>
            <a:graphic>
              <a:graphicData uri="http://schemas.openxmlformats.org/presentationml/2006/ole">
                <mc:AlternateContent xmlns:mc="http://schemas.openxmlformats.org/markup-compatibility/2006">
                  <mc:Choice xmlns:v="urn:schemas-microsoft-com:vml" Requires="v">
                    <p:oleObj spid="_x0000_s10" name="" r:id="rId20" imgW="2520950" imgH="815340" progId="Word.Document.8">
                      <p:embed/>
                    </p:oleObj>
                  </mc:Choice>
                  <mc:Fallback>
                    <p:oleObj name="" r:id="rId20" imgW="2520950" imgH="815340" progId="Word.Document.8">
                      <p:embed/>
                      <p:pic>
                        <p:nvPicPr>
                          <p:cNvPr id="0" name="图片 30"/>
                          <p:cNvPicPr/>
                          <p:nvPr/>
                        </p:nvPicPr>
                        <p:blipFill>
                          <a:blip r:embed="rId21"/>
                          <a:stretch>
                            <a:fillRect/>
                          </a:stretch>
                        </p:blipFill>
                        <p:spPr>
                          <a:xfrm>
                            <a:off x="2221" y="5944"/>
                            <a:ext cx="4542" cy="1247"/>
                          </a:xfrm>
                          <a:prstGeom prst="rect">
                            <a:avLst/>
                          </a:prstGeom>
                        </p:spPr>
                      </p:pic>
                    </p:oleObj>
                  </mc:Fallback>
                </mc:AlternateContent>
              </a:graphicData>
            </a:graphic>
          </p:graphicFrame>
        </p:grpSp>
        <p:grpSp>
          <p:nvGrpSpPr>
            <p:cNvPr id="51" name="组合 50"/>
            <p:cNvGrpSpPr/>
            <p:nvPr/>
          </p:nvGrpSpPr>
          <p:grpSpPr>
            <a:xfrm>
              <a:off x="10760" y="2178"/>
              <a:ext cx="3402" cy="1757"/>
              <a:chOff x="8533" y="4767"/>
              <a:chExt cx="4552" cy="2300"/>
            </a:xfrm>
          </p:grpSpPr>
          <p:graphicFrame>
            <p:nvGraphicFramePr>
              <p:cNvPr id="52" name="对象 51"/>
              <p:cNvGraphicFramePr/>
              <p:nvPr/>
            </p:nvGraphicFramePr>
            <p:xfrm>
              <a:off x="8538" y="4767"/>
              <a:ext cx="4541" cy="1247"/>
            </p:xfrm>
            <a:graphic>
              <a:graphicData uri="http://schemas.openxmlformats.org/presentationml/2006/ole">
                <mc:AlternateContent xmlns:mc="http://schemas.openxmlformats.org/markup-compatibility/2006">
                  <mc:Choice xmlns:v="urn:schemas-microsoft-com:vml" Requires="v">
                    <p:oleObj spid="_x0000_s11" name="" r:id="rId22" imgW="2520950" imgH="793750" progId="Word.Document.8">
                      <p:embed/>
                    </p:oleObj>
                  </mc:Choice>
                  <mc:Fallback>
                    <p:oleObj name="" r:id="rId22" imgW="2520950" imgH="793750" progId="Word.Document.8">
                      <p:embed/>
                      <p:pic>
                        <p:nvPicPr>
                          <p:cNvPr id="0" name="图片 32"/>
                          <p:cNvPicPr/>
                          <p:nvPr/>
                        </p:nvPicPr>
                        <p:blipFill>
                          <a:blip r:embed="rId23"/>
                          <a:stretch>
                            <a:fillRect/>
                          </a:stretch>
                        </p:blipFill>
                        <p:spPr>
                          <a:xfrm>
                            <a:off x="8538" y="4767"/>
                            <a:ext cx="4541" cy="1247"/>
                          </a:xfrm>
                          <a:prstGeom prst="rect">
                            <a:avLst/>
                          </a:prstGeom>
                        </p:spPr>
                      </p:pic>
                    </p:oleObj>
                  </mc:Fallback>
                </mc:AlternateContent>
              </a:graphicData>
            </a:graphic>
          </p:graphicFrame>
          <p:graphicFrame>
            <p:nvGraphicFramePr>
              <p:cNvPr id="54" name="对象 53"/>
              <p:cNvGraphicFramePr/>
              <p:nvPr/>
            </p:nvGraphicFramePr>
            <p:xfrm>
              <a:off x="8533" y="5821"/>
              <a:ext cx="4552" cy="1247"/>
            </p:xfrm>
            <a:graphic>
              <a:graphicData uri="http://schemas.openxmlformats.org/presentationml/2006/ole">
                <mc:AlternateContent xmlns:mc="http://schemas.openxmlformats.org/markup-compatibility/2006">
                  <mc:Choice xmlns:v="urn:schemas-microsoft-com:vml" Requires="v">
                    <p:oleObj spid="_x0000_s12" name="" r:id="rId24" imgW="2519045" imgH="833755" progId="Word.Document.8">
                      <p:embed/>
                    </p:oleObj>
                  </mc:Choice>
                  <mc:Fallback>
                    <p:oleObj name="" r:id="rId24" imgW="2519045" imgH="833755" progId="Word.Document.8">
                      <p:embed/>
                      <p:pic>
                        <p:nvPicPr>
                          <p:cNvPr id="0" name="图片 34"/>
                          <p:cNvPicPr/>
                          <p:nvPr/>
                        </p:nvPicPr>
                        <p:blipFill>
                          <a:blip r:embed="rId25"/>
                          <a:stretch>
                            <a:fillRect/>
                          </a:stretch>
                        </p:blipFill>
                        <p:spPr>
                          <a:xfrm>
                            <a:off x="8533" y="5821"/>
                            <a:ext cx="4552" cy="1247"/>
                          </a:xfrm>
                          <a:prstGeom prst="rect">
                            <a:avLst/>
                          </a:prstGeom>
                        </p:spPr>
                      </p:pic>
                    </p:oleObj>
                  </mc:Fallback>
                </mc:AlternateContent>
              </a:graphicData>
            </a:graphic>
          </p:graphicFrame>
        </p:grpSp>
      </p:grpSp>
      <p:sp>
        <p:nvSpPr>
          <p:cNvPr id="57" name="文本框 56"/>
          <p:cNvSpPr txBox="1"/>
          <p:nvPr/>
        </p:nvSpPr>
        <p:spPr>
          <a:xfrm>
            <a:off x="544830" y="934720"/>
            <a:ext cx="420370" cy="1061720"/>
          </a:xfrm>
          <a:prstGeom prst="rect">
            <a:avLst/>
          </a:prstGeom>
          <a:noFill/>
        </p:spPr>
        <p:txBody>
          <a:bodyPr vert="eaVert" wrap="square" rtlCol="0">
            <a:noAutofit/>
          </a:bodyPr>
          <a:lstStyle/>
          <a:p>
            <a:r>
              <a:rPr lang="zh-CN" altLang="en-US" sz="1400">
                <a:latin typeface="微软雅黑" panose="020B0503020204020204" pitchFamily="34" charset="-122"/>
                <a:ea typeface="微软雅黑" panose="020B0503020204020204" pitchFamily="34" charset="-122"/>
              </a:rPr>
              <a:t>冲击力时程</a:t>
            </a:r>
            <a:endParaRPr lang="zh-CN" altLang="en-US" sz="1400">
              <a:latin typeface="微软雅黑" panose="020B0503020204020204" pitchFamily="34" charset="-122"/>
              <a:ea typeface="微软雅黑" panose="020B0503020204020204" pitchFamily="34" charset="-122"/>
            </a:endParaRPr>
          </a:p>
        </p:txBody>
      </p:sp>
      <p:sp>
        <p:nvSpPr>
          <p:cNvPr id="58" name="文本框 57"/>
          <p:cNvSpPr txBox="1"/>
          <p:nvPr/>
        </p:nvSpPr>
        <p:spPr>
          <a:xfrm>
            <a:off x="581025" y="2393315"/>
            <a:ext cx="398145" cy="840740"/>
          </a:xfrm>
          <a:prstGeom prst="rect">
            <a:avLst/>
          </a:prstGeom>
          <a:noFill/>
        </p:spPr>
        <p:txBody>
          <a:bodyPr vert="eaVert" wrap="square" rtlCol="0">
            <a:spAutoFit/>
          </a:bodyPr>
          <a:lstStyle/>
          <a:p>
            <a:r>
              <a:rPr lang="zh-CN" altLang="en-US" sz="1400">
                <a:latin typeface="微软雅黑" panose="020B0503020204020204" pitchFamily="34" charset="-122"/>
                <a:ea typeface="微软雅黑" panose="020B0503020204020204" pitchFamily="34" charset="-122"/>
              </a:rPr>
              <a:t>挠度时程</a:t>
            </a:r>
            <a:endParaRPr lang="zh-CN" altLang="en-US" sz="1400">
              <a:latin typeface="微软雅黑" panose="020B0503020204020204" pitchFamily="34" charset="-122"/>
              <a:ea typeface="微软雅黑" panose="020B0503020204020204" pitchFamily="34" charset="-122"/>
            </a:endParaRPr>
          </a:p>
        </p:txBody>
      </p:sp>
      <p:sp>
        <p:nvSpPr>
          <p:cNvPr id="60" name="矩形 59"/>
          <p:cNvSpPr/>
          <p:nvPr/>
        </p:nvSpPr>
        <p:spPr>
          <a:xfrm>
            <a:off x="1023620" y="809625"/>
            <a:ext cx="7369810" cy="140335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1023620" y="2292985"/>
            <a:ext cx="7369810" cy="1362075"/>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1023620" y="3735070"/>
            <a:ext cx="7369810" cy="123825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544830" y="3859530"/>
            <a:ext cx="398145" cy="840740"/>
          </a:xfrm>
          <a:prstGeom prst="rect">
            <a:avLst/>
          </a:prstGeom>
          <a:noFill/>
        </p:spPr>
        <p:txBody>
          <a:bodyPr vert="eaVert" wrap="square" rtlCol="0">
            <a:spAutoFit/>
          </a:bodyPr>
          <a:lstStyle/>
          <a:p>
            <a:r>
              <a:rPr lang="zh-CN" altLang="en-US" sz="1400">
                <a:latin typeface="微软雅黑" panose="020B0503020204020204" pitchFamily="34" charset="-122"/>
                <a:ea typeface="微软雅黑" panose="020B0503020204020204" pitchFamily="34" charset="-122"/>
              </a:rPr>
              <a:t>破坏模式</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16"/>
          <p:cNvPicPr>
            <a:picLocks noChangeAspect="1"/>
          </p:cNvPicPr>
          <p:nvPr/>
        </p:nvPicPr>
        <p:blipFill>
          <a:blip r:embed="rId1"/>
          <a:stretch>
            <a:fillRect/>
          </a:stretch>
        </p:blipFill>
        <p:spPr>
          <a:xfrm>
            <a:off x="2227650" y="1250565"/>
            <a:ext cx="1800000" cy="1377700"/>
          </a:xfrm>
          <a:prstGeom prst="rect">
            <a:avLst/>
          </a:prstGeom>
        </p:spPr>
      </p:pic>
      <p:pic>
        <p:nvPicPr>
          <p:cNvPr id="2" name="图片 1" descr="15"/>
          <p:cNvPicPr>
            <a:picLocks noChangeAspect="1"/>
          </p:cNvPicPr>
          <p:nvPr/>
        </p:nvPicPr>
        <p:blipFill>
          <a:blip r:embed="rId2"/>
          <a:stretch>
            <a:fillRect/>
          </a:stretch>
        </p:blipFill>
        <p:spPr>
          <a:xfrm>
            <a:off x="3945322" y="1244023"/>
            <a:ext cx="1800000" cy="1377700"/>
          </a:xfrm>
          <a:prstGeom prst="rect">
            <a:avLst/>
          </a:prstGeom>
        </p:spPr>
      </p:pic>
      <p:sp>
        <p:nvSpPr>
          <p:cNvPr id="43" name="矩形 42"/>
          <p:cNvSpPr/>
          <p:nvPr/>
        </p:nvSpPr>
        <p:spPr>
          <a:xfrm>
            <a:off x="690253" y="136445"/>
            <a:ext cx="6557645"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a:t>
            </a:r>
            <a:r>
              <a:rPr lang="en-US" altLang="zh-CN" sz="2600" dirty="0">
                <a:latin typeface="微软雅黑" panose="020B0503020204020204" pitchFamily="34" charset="-122"/>
                <a:ea typeface="微软雅黑" panose="020B0503020204020204" pitchFamily="34" charset="-122"/>
                <a:cs typeface="微软雅黑" panose="020B0503020204020204" pitchFamily="34" charset="-122"/>
                <a:sym typeface="+mn-ea"/>
              </a:rPr>
              <a:t>RC</a:t>
            </a:r>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梁的动态响应及参数影响特性研究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7490"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0"/>
            <a:ext cx="652780" cy="797560"/>
            <a:chOff x="22" y="0"/>
            <a:chExt cx="892" cy="1140"/>
          </a:xfrm>
        </p:grpSpPr>
        <p:sp>
          <p:nvSpPr>
            <p:cNvPr id="6" name="等腰三角形 5"/>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等腰三角形 6"/>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1" name="文本框 10"/>
          <p:cNvSpPr txBox="1"/>
          <p:nvPr/>
        </p:nvSpPr>
        <p:spPr>
          <a:xfrm>
            <a:off x="438785" y="643255"/>
            <a:ext cx="209677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破坏过程分析</a:t>
            </a:r>
            <a:endParaRPr lang="zh-CN" altLang="en-US">
              <a:latin typeface="黑体" panose="02010609060101010101" charset="-122"/>
              <a:ea typeface="黑体" panose="02010609060101010101" charset="-122"/>
            </a:endParaRPr>
          </a:p>
        </p:txBody>
      </p:sp>
      <p:pic>
        <p:nvPicPr>
          <p:cNvPr id="4" name="图片 3" descr="17"/>
          <p:cNvPicPr>
            <a:picLocks noChangeAspect="1"/>
          </p:cNvPicPr>
          <p:nvPr/>
        </p:nvPicPr>
        <p:blipFill>
          <a:blip r:embed="rId3"/>
          <a:stretch>
            <a:fillRect/>
          </a:stretch>
        </p:blipFill>
        <p:spPr>
          <a:xfrm>
            <a:off x="618405" y="1246721"/>
            <a:ext cx="1800000" cy="1377700"/>
          </a:xfrm>
          <a:prstGeom prst="rect">
            <a:avLst/>
          </a:prstGeom>
        </p:spPr>
      </p:pic>
      <p:pic>
        <p:nvPicPr>
          <p:cNvPr id="8" name="图片 7" descr="18"/>
          <p:cNvPicPr>
            <a:picLocks noChangeAspect="1"/>
          </p:cNvPicPr>
          <p:nvPr/>
        </p:nvPicPr>
        <p:blipFill>
          <a:blip r:embed="rId4"/>
          <a:stretch>
            <a:fillRect/>
          </a:stretch>
        </p:blipFill>
        <p:spPr>
          <a:xfrm>
            <a:off x="499110" y="2928620"/>
            <a:ext cx="2520000" cy="1373927"/>
          </a:xfrm>
          <a:prstGeom prst="rect">
            <a:avLst/>
          </a:prstGeom>
        </p:spPr>
      </p:pic>
      <p:pic>
        <p:nvPicPr>
          <p:cNvPr id="9" name="图片 8" descr="19"/>
          <p:cNvPicPr>
            <a:picLocks noChangeAspect="1"/>
          </p:cNvPicPr>
          <p:nvPr/>
        </p:nvPicPr>
        <p:blipFill>
          <a:blip r:embed="rId5"/>
          <a:stretch>
            <a:fillRect/>
          </a:stretch>
        </p:blipFill>
        <p:spPr>
          <a:xfrm>
            <a:off x="3019425" y="3002915"/>
            <a:ext cx="2520000" cy="1373927"/>
          </a:xfrm>
          <a:prstGeom prst="rect">
            <a:avLst/>
          </a:prstGeom>
        </p:spPr>
      </p:pic>
      <p:sp>
        <p:nvSpPr>
          <p:cNvPr id="29" name="矩形 28"/>
          <p:cNvSpPr/>
          <p:nvPr/>
        </p:nvSpPr>
        <p:spPr>
          <a:xfrm>
            <a:off x="390525" y="1096645"/>
            <a:ext cx="5246370" cy="3697605"/>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707365" y="2641349"/>
            <a:ext cx="2757805" cy="275590"/>
          </a:xfrm>
          <a:prstGeom prst="rect">
            <a:avLst/>
          </a:prstGeom>
          <a:noFill/>
        </p:spPr>
        <p:txBody>
          <a:bodyPr wrap="square" rtlCol="0">
            <a:spAutoFit/>
          </a:bodyPr>
          <a:lstStyle/>
          <a:p>
            <a:r>
              <a:rPr lang="zh-CN" altLang="en-US" sz="1200" dirty="0">
                <a:latin typeface="黑体" panose="02010609060101010101" charset="-122"/>
                <a:ea typeface="黑体" panose="02010609060101010101" charset="-122"/>
              </a:rPr>
              <a:t>冲击力、剪力与支反力时程曲线比较</a:t>
            </a:r>
            <a:endParaRPr lang="zh-CN" altLang="en-US" sz="1200" dirty="0">
              <a:latin typeface="黑体" panose="02010609060101010101" charset="-122"/>
              <a:ea typeface="黑体" panose="02010609060101010101" charset="-122"/>
            </a:endParaRPr>
          </a:p>
        </p:txBody>
      </p:sp>
      <p:sp>
        <p:nvSpPr>
          <p:cNvPr id="31" name="文本框 30"/>
          <p:cNvSpPr txBox="1"/>
          <p:nvPr/>
        </p:nvSpPr>
        <p:spPr>
          <a:xfrm>
            <a:off x="526775" y="2634807"/>
            <a:ext cx="2215515" cy="275590"/>
          </a:xfrm>
          <a:prstGeom prst="rect">
            <a:avLst/>
          </a:prstGeom>
          <a:noFill/>
        </p:spPr>
        <p:txBody>
          <a:bodyPr wrap="square" rtlCol="0">
            <a:spAutoFit/>
          </a:bodyPr>
          <a:lstStyle/>
          <a:p>
            <a:r>
              <a:rPr lang="zh-CN" altLang="en-US" sz="1200" dirty="0">
                <a:latin typeface="黑体" panose="02010609060101010101" charset="-122"/>
                <a:ea typeface="黑体" panose="02010609060101010101" charset="-122"/>
              </a:rPr>
              <a:t>临界截面剪力与弯矩时程曲线</a:t>
            </a:r>
            <a:endParaRPr lang="zh-CN" altLang="en-US" sz="1200" dirty="0">
              <a:latin typeface="黑体" panose="02010609060101010101" charset="-122"/>
              <a:ea typeface="黑体" panose="02010609060101010101" charset="-122"/>
            </a:endParaRPr>
          </a:p>
        </p:txBody>
      </p:sp>
      <p:sp>
        <p:nvSpPr>
          <p:cNvPr id="32" name="文本框 31"/>
          <p:cNvSpPr txBox="1"/>
          <p:nvPr/>
        </p:nvSpPr>
        <p:spPr>
          <a:xfrm>
            <a:off x="1739900" y="4327525"/>
            <a:ext cx="2685415"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rPr>
              <a:t>冲击过程中沿梁长的剪力与弯矩分布</a:t>
            </a:r>
            <a:endParaRPr lang="zh-CN" altLang="en-US" sz="1200">
              <a:latin typeface="黑体" panose="02010609060101010101" charset="-122"/>
              <a:ea typeface="黑体" panose="02010609060101010101" charset="-122"/>
            </a:endParaRPr>
          </a:p>
        </p:txBody>
      </p:sp>
      <p:sp>
        <p:nvSpPr>
          <p:cNvPr id="34" name="矩形 33"/>
          <p:cNvSpPr/>
          <p:nvPr/>
        </p:nvSpPr>
        <p:spPr>
          <a:xfrm>
            <a:off x="5737225" y="1096645"/>
            <a:ext cx="3309620" cy="371729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6746240" y="4518660"/>
            <a:ext cx="1370965"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rPr>
              <a:t>冲击前期变形图</a:t>
            </a:r>
            <a:endParaRPr lang="zh-CN" altLang="en-US" sz="1200">
              <a:latin typeface="黑体" panose="02010609060101010101" charset="-122"/>
              <a:ea typeface="黑体" panose="02010609060101010101" charset="-122"/>
            </a:endParaRPr>
          </a:p>
        </p:txBody>
      </p:sp>
      <p:grpSp>
        <p:nvGrpSpPr>
          <p:cNvPr id="10" name="组合 9"/>
          <p:cNvGrpSpPr/>
          <p:nvPr/>
        </p:nvGrpSpPr>
        <p:grpSpPr>
          <a:xfrm>
            <a:off x="5772150" y="1128395"/>
            <a:ext cx="2880000" cy="3392805"/>
            <a:chOff x="4816" y="1335"/>
            <a:chExt cx="5102" cy="5343"/>
          </a:xfrm>
        </p:grpSpPr>
        <p:pic>
          <p:nvPicPr>
            <p:cNvPr id="12" name="图片 11" descr="025"/>
            <p:cNvPicPr>
              <a:picLocks noChangeAspect="1"/>
            </p:cNvPicPr>
            <p:nvPr/>
          </p:nvPicPr>
          <p:blipFill>
            <a:blip r:embed="rId6"/>
            <a:srcRect l="22872" t="32375" r="8032" b="35327"/>
            <a:stretch>
              <a:fillRect/>
            </a:stretch>
          </p:blipFill>
          <p:spPr>
            <a:xfrm>
              <a:off x="4816" y="1335"/>
              <a:ext cx="5102" cy="1102"/>
            </a:xfrm>
            <a:prstGeom prst="rect">
              <a:avLst/>
            </a:prstGeom>
          </p:spPr>
        </p:pic>
        <p:pic>
          <p:nvPicPr>
            <p:cNvPr id="13" name="图片 12" descr="030"/>
            <p:cNvPicPr>
              <a:picLocks noChangeAspect="1"/>
            </p:cNvPicPr>
            <p:nvPr/>
          </p:nvPicPr>
          <p:blipFill>
            <a:blip r:embed="rId7"/>
            <a:srcRect l="22507" t="31306" r="8537" b="33444"/>
            <a:stretch>
              <a:fillRect/>
            </a:stretch>
          </p:blipFill>
          <p:spPr>
            <a:xfrm>
              <a:off x="4816" y="2304"/>
              <a:ext cx="5102" cy="1205"/>
            </a:xfrm>
            <a:prstGeom prst="rect">
              <a:avLst/>
            </a:prstGeom>
          </p:spPr>
        </p:pic>
        <p:pic>
          <p:nvPicPr>
            <p:cNvPr id="14" name="图片 13" descr="035"/>
            <p:cNvPicPr>
              <a:picLocks noChangeAspect="1"/>
            </p:cNvPicPr>
            <p:nvPr/>
          </p:nvPicPr>
          <p:blipFill>
            <a:blip r:embed="rId8"/>
            <a:srcRect l="22754" t="33724" r="8537" b="33189"/>
            <a:stretch>
              <a:fillRect/>
            </a:stretch>
          </p:blipFill>
          <p:spPr>
            <a:xfrm>
              <a:off x="4816" y="3422"/>
              <a:ext cx="5102" cy="1135"/>
            </a:xfrm>
            <a:prstGeom prst="rect">
              <a:avLst/>
            </a:prstGeom>
          </p:spPr>
        </p:pic>
        <p:pic>
          <p:nvPicPr>
            <p:cNvPr id="15" name="图片 14" descr="045"/>
            <p:cNvPicPr>
              <a:picLocks noChangeAspect="1"/>
            </p:cNvPicPr>
            <p:nvPr/>
          </p:nvPicPr>
          <p:blipFill>
            <a:blip r:embed="rId9"/>
            <a:srcRect l="23236" t="33444" r="8784" b="32655"/>
            <a:stretch>
              <a:fillRect/>
            </a:stretch>
          </p:blipFill>
          <p:spPr>
            <a:xfrm>
              <a:off x="4816" y="4442"/>
              <a:ext cx="5102" cy="1176"/>
            </a:xfrm>
            <a:prstGeom prst="rect">
              <a:avLst/>
            </a:prstGeom>
          </p:spPr>
        </p:pic>
        <p:pic>
          <p:nvPicPr>
            <p:cNvPr id="16" name="图片 15" descr="065"/>
            <p:cNvPicPr>
              <a:picLocks noChangeAspect="1"/>
            </p:cNvPicPr>
            <p:nvPr/>
          </p:nvPicPr>
          <p:blipFill>
            <a:blip r:embed="rId10"/>
            <a:srcRect l="22260" t="28099" r="8032" b="32120"/>
            <a:stretch>
              <a:fillRect/>
            </a:stretch>
          </p:blipFill>
          <p:spPr>
            <a:xfrm>
              <a:off x="4816" y="5334"/>
              <a:ext cx="5102" cy="1345"/>
            </a:xfrm>
            <a:prstGeom prst="rect">
              <a:avLst/>
            </a:prstGeom>
          </p:spPr>
        </p:pic>
      </p:grpSp>
      <p:sp>
        <p:nvSpPr>
          <p:cNvPr id="17" name="文本框 16"/>
          <p:cNvSpPr txBox="1"/>
          <p:nvPr/>
        </p:nvSpPr>
        <p:spPr>
          <a:xfrm>
            <a:off x="8494395" y="1340485"/>
            <a:ext cx="683895" cy="275590"/>
          </a:xfrm>
          <a:prstGeom prst="rect">
            <a:avLst/>
          </a:prstGeom>
          <a:noFill/>
        </p:spPr>
        <p:txBody>
          <a:bodyPr wrap="square" rtlCol="0">
            <a:spAutoFit/>
          </a:bodyPr>
          <a:lstStyle/>
          <a:p>
            <a:r>
              <a:rPr lang="en-US" altLang="zh-CN" sz="1200">
                <a:latin typeface="Times New Roman" panose="02020603050405020304" pitchFamily="18" charset="0"/>
                <a:cs typeface="Times New Roman" panose="02020603050405020304" pitchFamily="18" charset="0"/>
              </a:rPr>
              <a:t>0.4ms</a:t>
            </a:r>
            <a:endParaRPr lang="en-US" altLang="zh-CN" sz="1200">
              <a:latin typeface="Times New Roman" panose="02020603050405020304" pitchFamily="18" charset="0"/>
              <a:cs typeface="Times New Roman" panose="02020603050405020304" pitchFamily="18" charset="0"/>
            </a:endParaRPr>
          </a:p>
        </p:txBody>
      </p:sp>
      <p:sp>
        <p:nvSpPr>
          <p:cNvPr id="19" name="文本框 18"/>
          <p:cNvSpPr txBox="1"/>
          <p:nvPr/>
        </p:nvSpPr>
        <p:spPr>
          <a:xfrm>
            <a:off x="8510270" y="2009140"/>
            <a:ext cx="683895" cy="275590"/>
          </a:xfrm>
          <a:prstGeom prst="rect">
            <a:avLst/>
          </a:prstGeom>
          <a:noFill/>
        </p:spPr>
        <p:txBody>
          <a:bodyPr wrap="square" rtlCol="0">
            <a:spAutoFit/>
          </a:bodyPr>
          <a:lstStyle/>
          <a:p>
            <a:r>
              <a:rPr lang="en-US" altLang="zh-CN" sz="1200">
                <a:latin typeface="Times New Roman" panose="02020603050405020304" pitchFamily="18" charset="0"/>
                <a:cs typeface="Times New Roman" panose="02020603050405020304" pitchFamily="18" charset="0"/>
              </a:rPr>
              <a:t>0.8ms</a:t>
            </a:r>
            <a:endParaRPr lang="en-US" altLang="zh-CN" sz="1200">
              <a:latin typeface="Times New Roman" panose="02020603050405020304" pitchFamily="18" charset="0"/>
              <a:cs typeface="Times New Roman" panose="02020603050405020304" pitchFamily="18" charset="0"/>
            </a:endParaRPr>
          </a:p>
        </p:txBody>
      </p:sp>
      <p:sp>
        <p:nvSpPr>
          <p:cNvPr id="20" name="文本框 19"/>
          <p:cNvSpPr txBox="1"/>
          <p:nvPr/>
        </p:nvSpPr>
        <p:spPr>
          <a:xfrm>
            <a:off x="8495030" y="3282950"/>
            <a:ext cx="683895" cy="275590"/>
          </a:xfrm>
          <a:prstGeom prst="rect">
            <a:avLst/>
          </a:prstGeom>
          <a:noFill/>
        </p:spPr>
        <p:txBody>
          <a:bodyPr wrap="square" rtlCol="0">
            <a:spAutoFit/>
          </a:bodyPr>
          <a:lstStyle/>
          <a:p>
            <a:r>
              <a:rPr lang="en-US" altLang="zh-CN" sz="1200">
                <a:latin typeface="Times New Roman" panose="02020603050405020304" pitchFamily="18" charset="0"/>
                <a:cs typeface="Times New Roman" panose="02020603050405020304" pitchFamily="18" charset="0"/>
              </a:rPr>
              <a:t>1.6ms</a:t>
            </a:r>
            <a:endParaRPr lang="en-US" altLang="zh-CN" sz="1200">
              <a:latin typeface="Times New Roman" panose="02020603050405020304" pitchFamily="18" charset="0"/>
              <a:cs typeface="Times New Roman" panose="02020603050405020304" pitchFamily="18" charset="0"/>
            </a:endParaRPr>
          </a:p>
        </p:txBody>
      </p:sp>
      <p:sp>
        <p:nvSpPr>
          <p:cNvPr id="21" name="文本框 20"/>
          <p:cNvSpPr txBox="1"/>
          <p:nvPr/>
        </p:nvSpPr>
        <p:spPr>
          <a:xfrm>
            <a:off x="8495030" y="2576195"/>
            <a:ext cx="683895" cy="275590"/>
          </a:xfrm>
          <a:prstGeom prst="rect">
            <a:avLst/>
          </a:prstGeom>
          <a:noFill/>
        </p:spPr>
        <p:txBody>
          <a:bodyPr wrap="square" rtlCol="0">
            <a:spAutoFit/>
          </a:bodyPr>
          <a:lstStyle/>
          <a:p>
            <a:r>
              <a:rPr lang="en-US" altLang="zh-CN" sz="1200">
                <a:latin typeface="Times New Roman" panose="02020603050405020304" pitchFamily="18" charset="0"/>
                <a:cs typeface="Times New Roman" panose="02020603050405020304" pitchFamily="18" charset="0"/>
              </a:rPr>
              <a:t>1.2ms</a:t>
            </a:r>
            <a:endParaRPr lang="en-US" altLang="zh-CN" sz="1200">
              <a:latin typeface="Times New Roman" panose="02020603050405020304" pitchFamily="18" charset="0"/>
              <a:cs typeface="Times New Roman" panose="02020603050405020304" pitchFamily="18" charset="0"/>
            </a:endParaRPr>
          </a:p>
        </p:txBody>
      </p:sp>
      <p:sp>
        <p:nvSpPr>
          <p:cNvPr id="22" name="文本框 21"/>
          <p:cNvSpPr txBox="1"/>
          <p:nvPr/>
        </p:nvSpPr>
        <p:spPr>
          <a:xfrm>
            <a:off x="8510270" y="3956685"/>
            <a:ext cx="683895" cy="275590"/>
          </a:xfrm>
          <a:prstGeom prst="rect">
            <a:avLst/>
          </a:prstGeom>
          <a:noFill/>
        </p:spPr>
        <p:txBody>
          <a:bodyPr wrap="square" rtlCol="0">
            <a:spAutoFit/>
          </a:bodyPr>
          <a:lstStyle/>
          <a:p>
            <a:r>
              <a:rPr lang="en-US" altLang="zh-CN" sz="1200">
                <a:latin typeface="Times New Roman" panose="02020603050405020304" pitchFamily="18" charset="0"/>
                <a:cs typeface="Times New Roman" panose="02020603050405020304" pitchFamily="18" charset="0"/>
              </a:rPr>
              <a:t>2.0ms</a:t>
            </a:r>
            <a:endParaRPr lang="en-US" altLang="zh-CN" sz="120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 name="矩形 42"/>
          <p:cNvSpPr/>
          <p:nvPr/>
        </p:nvSpPr>
        <p:spPr>
          <a:xfrm>
            <a:off x="690253" y="136445"/>
            <a:ext cx="6557645"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a:t>
            </a:r>
            <a:r>
              <a:rPr lang="en-US" altLang="zh-CN" sz="2600" dirty="0">
                <a:latin typeface="微软雅黑" panose="020B0503020204020204" pitchFamily="34" charset="-122"/>
                <a:ea typeface="微软雅黑" panose="020B0503020204020204" pitchFamily="34" charset="-122"/>
                <a:cs typeface="微软雅黑" panose="020B0503020204020204" pitchFamily="34" charset="-122"/>
                <a:sym typeface="+mn-ea"/>
              </a:rPr>
              <a:t>RC</a:t>
            </a:r>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梁的动态响应及参数影响特性研究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7490"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0"/>
            <a:ext cx="652780" cy="797560"/>
            <a:chOff x="22" y="0"/>
            <a:chExt cx="892" cy="1140"/>
          </a:xfrm>
        </p:grpSpPr>
        <p:sp>
          <p:nvSpPr>
            <p:cNvPr id="6" name="等腰三角形 5"/>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等腰三角形 6"/>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9" name="文本框 28"/>
          <p:cNvSpPr txBox="1"/>
          <p:nvPr/>
        </p:nvSpPr>
        <p:spPr>
          <a:xfrm>
            <a:off x="438785" y="643255"/>
            <a:ext cx="209677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参数分析</a:t>
            </a:r>
            <a:endParaRPr lang="zh-CN" altLang="en-US">
              <a:latin typeface="黑体" panose="02010609060101010101" charset="-122"/>
              <a:ea typeface="黑体" panose="02010609060101010101" charset="-122"/>
            </a:endParaRPr>
          </a:p>
        </p:txBody>
      </p:sp>
      <p:pic>
        <p:nvPicPr>
          <p:cNvPr id="30" name="图片 29" descr="20"/>
          <p:cNvPicPr>
            <a:picLocks noChangeAspect="1"/>
          </p:cNvPicPr>
          <p:nvPr/>
        </p:nvPicPr>
        <p:blipFill>
          <a:blip r:embed="rId1"/>
          <a:stretch>
            <a:fillRect/>
          </a:stretch>
        </p:blipFill>
        <p:spPr>
          <a:xfrm>
            <a:off x="1170305" y="959485"/>
            <a:ext cx="1800000" cy="1377700"/>
          </a:xfrm>
          <a:prstGeom prst="rect">
            <a:avLst/>
          </a:prstGeom>
        </p:spPr>
      </p:pic>
      <p:pic>
        <p:nvPicPr>
          <p:cNvPr id="31" name="图片 30" descr="21"/>
          <p:cNvPicPr>
            <a:picLocks noChangeAspect="1"/>
          </p:cNvPicPr>
          <p:nvPr/>
        </p:nvPicPr>
        <p:blipFill>
          <a:blip r:embed="rId2"/>
          <a:stretch>
            <a:fillRect/>
          </a:stretch>
        </p:blipFill>
        <p:spPr>
          <a:xfrm>
            <a:off x="2862580" y="959485"/>
            <a:ext cx="1800000" cy="1377700"/>
          </a:xfrm>
          <a:prstGeom prst="rect">
            <a:avLst/>
          </a:prstGeom>
        </p:spPr>
      </p:pic>
      <p:pic>
        <p:nvPicPr>
          <p:cNvPr id="32" name="图片 31" descr="22"/>
          <p:cNvPicPr>
            <a:picLocks noChangeAspect="1"/>
          </p:cNvPicPr>
          <p:nvPr/>
        </p:nvPicPr>
        <p:blipFill>
          <a:blip r:embed="rId3"/>
          <a:stretch>
            <a:fillRect/>
          </a:stretch>
        </p:blipFill>
        <p:spPr>
          <a:xfrm>
            <a:off x="5156200" y="959485"/>
            <a:ext cx="1800000" cy="1377700"/>
          </a:xfrm>
          <a:prstGeom prst="rect">
            <a:avLst/>
          </a:prstGeom>
        </p:spPr>
      </p:pic>
      <p:pic>
        <p:nvPicPr>
          <p:cNvPr id="33" name="图片 32" descr="23"/>
          <p:cNvPicPr>
            <a:picLocks noChangeAspect="1"/>
          </p:cNvPicPr>
          <p:nvPr/>
        </p:nvPicPr>
        <p:blipFill>
          <a:blip r:embed="rId4"/>
          <a:stretch>
            <a:fillRect/>
          </a:stretch>
        </p:blipFill>
        <p:spPr>
          <a:xfrm>
            <a:off x="6956425" y="959485"/>
            <a:ext cx="1800000" cy="1377700"/>
          </a:xfrm>
          <a:prstGeom prst="rect">
            <a:avLst/>
          </a:prstGeom>
        </p:spPr>
      </p:pic>
      <p:pic>
        <p:nvPicPr>
          <p:cNvPr id="34" name="图片 33" descr="24"/>
          <p:cNvPicPr>
            <a:picLocks noChangeAspect="1"/>
          </p:cNvPicPr>
          <p:nvPr/>
        </p:nvPicPr>
        <p:blipFill>
          <a:blip r:embed="rId5"/>
          <a:stretch>
            <a:fillRect/>
          </a:stretch>
        </p:blipFill>
        <p:spPr>
          <a:xfrm>
            <a:off x="1170305" y="2337435"/>
            <a:ext cx="1800000" cy="1377700"/>
          </a:xfrm>
          <a:prstGeom prst="rect">
            <a:avLst/>
          </a:prstGeom>
        </p:spPr>
      </p:pic>
      <p:pic>
        <p:nvPicPr>
          <p:cNvPr id="35" name="图片 34" descr="25"/>
          <p:cNvPicPr>
            <a:picLocks noChangeAspect="1"/>
          </p:cNvPicPr>
          <p:nvPr/>
        </p:nvPicPr>
        <p:blipFill>
          <a:blip r:embed="rId6"/>
          <a:stretch>
            <a:fillRect/>
          </a:stretch>
        </p:blipFill>
        <p:spPr>
          <a:xfrm>
            <a:off x="2862580" y="2337435"/>
            <a:ext cx="1800000" cy="1377700"/>
          </a:xfrm>
          <a:prstGeom prst="rect">
            <a:avLst/>
          </a:prstGeom>
        </p:spPr>
      </p:pic>
      <p:pic>
        <p:nvPicPr>
          <p:cNvPr id="36" name="图片 35" descr="26"/>
          <p:cNvPicPr>
            <a:picLocks noChangeAspect="1"/>
          </p:cNvPicPr>
          <p:nvPr/>
        </p:nvPicPr>
        <p:blipFill>
          <a:blip r:embed="rId7"/>
          <a:stretch>
            <a:fillRect/>
          </a:stretch>
        </p:blipFill>
        <p:spPr>
          <a:xfrm>
            <a:off x="5156200" y="2337435"/>
            <a:ext cx="1800000" cy="1377700"/>
          </a:xfrm>
          <a:prstGeom prst="rect">
            <a:avLst/>
          </a:prstGeom>
        </p:spPr>
      </p:pic>
      <p:pic>
        <p:nvPicPr>
          <p:cNvPr id="38" name="图片 37" descr="27"/>
          <p:cNvPicPr>
            <a:picLocks noChangeAspect="1"/>
          </p:cNvPicPr>
          <p:nvPr/>
        </p:nvPicPr>
        <p:blipFill>
          <a:blip r:embed="rId8"/>
          <a:stretch>
            <a:fillRect/>
          </a:stretch>
        </p:blipFill>
        <p:spPr>
          <a:xfrm>
            <a:off x="6956425" y="2337435"/>
            <a:ext cx="1800000" cy="1377700"/>
          </a:xfrm>
          <a:prstGeom prst="rect">
            <a:avLst/>
          </a:prstGeom>
        </p:spPr>
      </p:pic>
      <p:pic>
        <p:nvPicPr>
          <p:cNvPr id="39" name="图片 38" descr="28"/>
          <p:cNvPicPr>
            <a:picLocks noChangeAspect="1"/>
          </p:cNvPicPr>
          <p:nvPr/>
        </p:nvPicPr>
        <p:blipFill>
          <a:blip r:embed="rId9"/>
          <a:stretch>
            <a:fillRect/>
          </a:stretch>
        </p:blipFill>
        <p:spPr>
          <a:xfrm>
            <a:off x="1212850" y="3715385"/>
            <a:ext cx="1800000" cy="1377700"/>
          </a:xfrm>
          <a:prstGeom prst="rect">
            <a:avLst/>
          </a:prstGeom>
        </p:spPr>
      </p:pic>
      <p:pic>
        <p:nvPicPr>
          <p:cNvPr id="41" name="图片 40" descr="29"/>
          <p:cNvPicPr>
            <a:picLocks noChangeAspect="1"/>
          </p:cNvPicPr>
          <p:nvPr/>
        </p:nvPicPr>
        <p:blipFill>
          <a:blip r:embed="rId10"/>
          <a:stretch>
            <a:fillRect/>
          </a:stretch>
        </p:blipFill>
        <p:spPr>
          <a:xfrm>
            <a:off x="2862580" y="3715385"/>
            <a:ext cx="1800000" cy="1377700"/>
          </a:xfrm>
          <a:prstGeom prst="rect">
            <a:avLst/>
          </a:prstGeom>
        </p:spPr>
      </p:pic>
      <p:pic>
        <p:nvPicPr>
          <p:cNvPr id="42" name="图片 41" descr="30"/>
          <p:cNvPicPr>
            <a:picLocks noChangeAspect="1"/>
          </p:cNvPicPr>
          <p:nvPr/>
        </p:nvPicPr>
        <p:blipFill>
          <a:blip r:embed="rId11"/>
          <a:stretch>
            <a:fillRect/>
          </a:stretch>
        </p:blipFill>
        <p:spPr>
          <a:xfrm>
            <a:off x="5156200" y="3715385"/>
            <a:ext cx="1800000" cy="1377700"/>
          </a:xfrm>
          <a:prstGeom prst="rect">
            <a:avLst/>
          </a:prstGeom>
        </p:spPr>
      </p:pic>
      <p:pic>
        <p:nvPicPr>
          <p:cNvPr id="45" name="图片 44" descr="32"/>
          <p:cNvPicPr>
            <a:picLocks noChangeAspect="1"/>
          </p:cNvPicPr>
          <p:nvPr/>
        </p:nvPicPr>
        <p:blipFill>
          <a:blip r:embed="rId12"/>
          <a:stretch>
            <a:fillRect/>
          </a:stretch>
        </p:blipFill>
        <p:spPr>
          <a:xfrm>
            <a:off x="6956425" y="3715385"/>
            <a:ext cx="1800000" cy="1377700"/>
          </a:xfrm>
          <a:prstGeom prst="rect">
            <a:avLst/>
          </a:prstGeom>
        </p:spPr>
      </p:pic>
      <p:sp>
        <p:nvSpPr>
          <p:cNvPr id="46" name="矩形 45"/>
          <p:cNvSpPr/>
          <p:nvPr/>
        </p:nvSpPr>
        <p:spPr>
          <a:xfrm>
            <a:off x="717550" y="979170"/>
            <a:ext cx="7970520" cy="4114165"/>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814705" y="1125855"/>
            <a:ext cx="398145" cy="1097915"/>
          </a:xfrm>
          <a:prstGeom prst="rect">
            <a:avLst/>
          </a:prstGeom>
          <a:noFill/>
        </p:spPr>
        <p:txBody>
          <a:bodyPr vert="eaVert" wrap="square" rtlCol="0">
            <a:spAutoFit/>
          </a:bodyPr>
          <a:lstStyle/>
          <a:p>
            <a:r>
              <a:rPr lang="zh-CN" altLang="en-US" sz="1400">
                <a:latin typeface="黑体" panose="02010609060101010101" charset="-122"/>
                <a:ea typeface="黑体" panose="02010609060101010101" charset="-122"/>
                <a:sym typeface="+mn-ea"/>
              </a:rPr>
              <a:t>混凝土强度</a:t>
            </a:r>
            <a:endParaRPr lang="zh-CN" altLang="en-US" sz="1400">
              <a:latin typeface="黑体" panose="02010609060101010101" charset="-122"/>
              <a:ea typeface="黑体" panose="02010609060101010101" charset="-122"/>
              <a:sym typeface="+mn-ea"/>
            </a:endParaRPr>
          </a:p>
        </p:txBody>
      </p:sp>
      <p:sp>
        <p:nvSpPr>
          <p:cNvPr id="48" name="文本框 47"/>
          <p:cNvSpPr txBox="1"/>
          <p:nvPr/>
        </p:nvSpPr>
        <p:spPr>
          <a:xfrm>
            <a:off x="4758055" y="1125855"/>
            <a:ext cx="398145" cy="1097915"/>
          </a:xfrm>
          <a:prstGeom prst="rect">
            <a:avLst/>
          </a:prstGeom>
          <a:noFill/>
        </p:spPr>
        <p:txBody>
          <a:bodyPr vert="eaVert" wrap="square" rtlCol="0">
            <a:spAutoFit/>
          </a:bodyPr>
          <a:lstStyle/>
          <a:p>
            <a:r>
              <a:rPr lang="zh-CN" altLang="en-US" sz="1400">
                <a:latin typeface="黑体" panose="02010609060101010101" charset="-122"/>
                <a:ea typeface="黑体" panose="02010609060101010101" charset="-122"/>
                <a:sym typeface="+mn-ea"/>
              </a:rPr>
              <a:t>纵筋配筋率</a:t>
            </a:r>
            <a:endParaRPr lang="zh-CN" altLang="en-US" sz="1400">
              <a:latin typeface="黑体" panose="02010609060101010101" charset="-122"/>
              <a:ea typeface="黑体" panose="02010609060101010101" charset="-122"/>
              <a:sym typeface="+mn-ea"/>
            </a:endParaRPr>
          </a:p>
        </p:txBody>
      </p:sp>
      <p:sp>
        <p:nvSpPr>
          <p:cNvPr id="49" name="文本框 48"/>
          <p:cNvSpPr txBox="1"/>
          <p:nvPr/>
        </p:nvSpPr>
        <p:spPr>
          <a:xfrm>
            <a:off x="814705" y="2477770"/>
            <a:ext cx="398145" cy="1097915"/>
          </a:xfrm>
          <a:prstGeom prst="rect">
            <a:avLst/>
          </a:prstGeom>
          <a:noFill/>
        </p:spPr>
        <p:txBody>
          <a:bodyPr vert="eaVert" wrap="square" rtlCol="0">
            <a:spAutoFit/>
          </a:bodyPr>
          <a:lstStyle/>
          <a:p>
            <a:r>
              <a:rPr lang="zh-CN" altLang="en-US" sz="1400">
                <a:latin typeface="黑体" panose="02010609060101010101" charset="-122"/>
                <a:ea typeface="黑体" panose="02010609060101010101" charset="-122"/>
                <a:sym typeface="+mn-ea"/>
              </a:rPr>
              <a:t>箍筋配筋率</a:t>
            </a:r>
            <a:endParaRPr lang="zh-CN" altLang="en-US" sz="1400">
              <a:latin typeface="黑体" panose="02010609060101010101" charset="-122"/>
              <a:ea typeface="黑体" panose="02010609060101010101" charset="-122"/>
              <a:sym typeface="+mn-ea"/>
            </a:endParaRPr>
          </a:p>
        </p:txBody>
      </p:sp>
      <p:sp>
        <p:nvSpPr>
          <p:cNvPr id="50" name="文本框 49"/>
          <p:cNvSpPr txBox="1"/>
          <p:nvPr/>
        </p:nvSpPr>
        <p:spPr>
          <a:xfrm>
            <a:off x="814705" y="3937000"/>
            <a:ext cx="398145" cy="935355"/>
          </a:xfrm>
          <a:prstGeom prst="rect">
            <a:avLst/>
          </a:prstGeom>
          <a:noFill/>
        </p:spPr>
        <p:txBody>
          <a:bodyPr vert="eaVert" wrap="square" rtlCol="0">
            <a:spAutoFit/>
          </a:bodyPr>
          <a:lstStyle/>
          <a:p>
            <a:r>
              <a:rPr lang="zh-CN" altLang="en-US" sz="1400">
                <a:latin typeface="黑体" panose="02010609060101010101" charset="-122"/>
                <a:ea typeface="黑体" panose="02010609060101010101" charset="-122"/>
                <a:sym typeface="+mn-ea"/>
              </a:rPr>
              <a:t>冲击速度</a:t>
            </a:r>
            <a:endParaRPr lang="zh-CN" altLang="en-US" sz="1400">
              <a:latin typeface="黑体" panose="02010609060101010101" charset="-122"/>
              <a:ea typeface="黑体" panose="02010609060101010101" charset="-122"/>
              <a:sym typeface="+mn-ea"/>
            </a:endParaRPr>
          </a:p>
        </p:txBody>
      </p:sp>
      <p:sp>
        <p:nvSpPr>
          <p:cNvPr id="51" name="文本框 50"/>
          <p:cNvSpPr txBox="1"/>
          <p:nvPr/>
        </p:nvSpPr>
        <p:spPr>
          <a:xfrm>
            <a:off x="4764405" y="2541905"/>
            <a:ext cx="398145" cy="855980"/>
          </a:xfrm>
          <a:prstGeom prst="rect">
            <a:avLst/>
          </a:prstGeom>
          <a:noFill/>
        </p:spPr>
        <p:txBody>
          <a:bodyPr vert="eaVert" wrap="square" rtlCol="0">
            <a:spAutoFit/>
          </a:bodyPr>
          <a:lstStyle/>
          <a:p>
            <a:r>
              <a:rPr lang="zh-CN" altLang="en-US" sz="1400">
                <a:latin typeface="黑体" panose="02010609060101010101" charset="-122"/>
                <a:ea typeface="黑体" panose="02010609060101010101" charset="-122"/>
                <a:sym typeface="+mn-ea"/>
              </a:rPr>
              <a:t>冲击质量</a:t>
            </a:r>
            <a:endParaRPr lang="zh-CN" altLang="en-US" sz="1400">
              <a:latin typeface="黑体" panose="02010609060101010101" charset="-122"/>
              <a:ea typeface="黑体" panose="02010609060101010101" charset="-122"/>
              <a:sym typeface="+mn-ea"/>
            </a:endParaRPr>
          </a:p>
        </p:txBody>
      </p:sp>
      <p:sp>
        <p:nvSpPr>
          <p:cNvPr id="52" name="文本框 51"/>
          <p:cNvSpPr txBox="1"/>
          <p:nvPr/>
        </p:nvSpPr>
        <p:spPr>
          <a:xfrm>
            <a:off x="4785995" y="3966845"/>
            <a:ext cx="398145" cy="876300"/>
          </a:xfrm>
          <a:prstGeom prst="rect">
            <a:avLst/>
          </a:prstGeom>
          <a:noFill/>
        </p:spPr>
        <p:txBody>
          <a:bodyPr vert="eaVert" wrap="square" rtlCol="0">
            <a:spAutoFit/>
          </a:bodyPr>
          <a:lstStyle/>
          <a:p>
            <a:r>
              <a:rPr lang="zh-CN" altLang="en-US" sz="1400">
                <a:latin typeface="黑体" panose="02010609060101010101" charset="-122"/>
                <a:ea typeface="黑体" panose="02010609060101010101" charset="-122"/>
                <a:sym typeface="+mn-ea"/>
              </a:rPr>
              <a:t>冲击位置</a:t>
            </a:r>
            <a:endParaRPr lang="zh-CN" altLang="en-US" sz="1400">
              <a:latin typeface="黑体" panose="02010609060101010101" charset="-122"/>
              <a:ea typeface="黑体" panose="02010609060101010101"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1754315" y="1894983"/>
            <a:ext cx="1357532" cy="1357978"/>
          </a:xfrm>
          <a:prstGeom prst="rect">
            <a:avLst/>
          </a:prstGeom>
        </p:spPr>
      </p:pic>
      <p:cxnSp>
        <p:nvCxnSpPr>
          <p:cNvPr id="12" name="直接连接符 11"/>
          <p:cNvCxnSpPr/>
          <p:nvPr/>
        </p:nvCxnSpPr>
        <p:spPr>
          <a:xfrm>
            <a:off x="3331076" y="1701682"/>
            <a:ext cx="0" cy="1744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3550285" y="2085340"/>
            <a:ext cx="5320030" cy="976630"/>
          </a:xfrm>
          <a:prstGeom prst="rect">
            <a:avLst/>
          </a:prstGeom>
          <a:noFill/>
        </p:spPr>
        <p:txBody>
          <a:bodyPr wrap="square" lIns="51465" tIns="25732" rIns="51465" bIns="25732" rtlCol="0">
            <a:spAutoFit/>
          </a:bodyPr>
          <a:lstStyle>
            <a:defPPr>
              <a:defRPr lang="zh-CN"/>
            </a:defPPr>
            <a:lvl1pPr>
              <a:defRPr sz="2000">
                <a:solidFill>
                  <a:schemeClr val="bg1"/>
                </a:solidFill>
                <a:latin typeface="微软雅黑" panose="020B0503020204020204" pitchFamily="34" charset="-122"/>
                <a:ea typeface="微软雅黑" panose="020B0503020204020204" pitchFamily="34" charset="-122"/>
              </a:defRPr>
            </a:lvl1pPr>
          </a:lstStyle>
          <a:p>
            <a:r>
              <a:rPr lang="en-US" altLang="zh-CN" sz="3005" b="1" dirty="0">
                <a:solidFill>
                  <a:srgbClr val="0070C0"/>
                </a:solidFill>
                <a:latin typeface="微软雅黑" panose="020B0503020204020204" pitchFamily="34" charset="-122"/>
                <a:ea typeface="微软雅黑" panose="020B0503020204020204" pitchFamily="34" charset="-122"/>
              </a:rPr>
              <a:t>3</a:t>
            </a:r>
            <a:r>
              <a:rPr lang="zh-CN" altLang="en-US" sz="3005" b="1" dirty="0">
                <a:solidFill>
                  <a:srgbClr val="0070C0"/>
                </a:solidFill>
                <a:latin typeface="微软雅黑" panose="020B0503020204020204" pitchFamily="34" charset="-122"/>
                <a:ea typeface="微软雅黑" panose="020B0503020204020204" pitchFamily="34" charset="-122"/>
              </a:rPr>
              <a:t>、冲击下基于弯剪承载力-效</a:t>
            </a:r>
            <a:endParaRPr lang="zh-CN" altLang="en-US" sz="3005" b="1" dirty="0">
              <a:solidFill>
                <a:srgbClr val="0070C0"/>
              </a:solidFill>
              <a:latin typeface="微软雅黑" panose="020B0503020204020204" pitchFamily="34" charset="-122"/>
              <a:ea typeface="微软雅黑" panose="020B0503020204020204" pitchFamily="34" charset="-122"/>
            </a:endParaRPr>
          </a:p>
          <a:p>
            <a:r>
              <a:rPr lang="en-US" altLang="zh-CN" sz="3005" b="1" dirty="0">
                <a:solidFill>
                  <a:srgbClr val="0070C0"/>
                </a:solidFill>
                <a:latin typeface="微软雅黑" panose="020B0503020204020204" pitchFamily="34" charset="-122"/>
                <a:ea typeface="微软雅黑" panose="020B0503020204020204" pitchFamily="34" charset="-122"/>
              </a:rPr>
              <a:t>   </a:t>
            </a:r>
            <a:r>
              <a:rPr lang="zh-CN" altLang="en-US" sz="3005" b="1" dirty="0">
                <a:solidFill>
                  <a:srgbClr val="0070C0"/>
                </a:solidFill>
                <a:latin typeface="微软雅黑" panose="020B0503020204020204" pitchFamily="34" charset="-122"/>
                <a:ea typeface="微软雅黑" panose="020B0503020204020204" pitchFamily="34" charset="-122"/>
              </a:rPr>
              <a:t>应曲线的RC梁破坏模式判别</a:t>
            </a:r>
            <a:endParaRPr lang="zh-CN" altLang="en-US" sz="3005"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12558" y="0"/>
            <a:ext cx="9152856" cy="57199"/>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
        <p:nvSpPr>
          <p:cNvPr id="8" name="矩形 7"/>
          <p:cNvSpPr/>
          <p:nvPr/>
        </p:nvSpPr>
        <p:spPr>
          <a:xfrm>
            <a:off x="-32725" y="4981590"/>
            <a:ext cx="9197662" cy="16635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5" name="图片 4" descr="34"/>
          <p:cNvPicPr>
            <a:picLocks noChangeAspect="1"/>
          </p:cNvPicPr>
          <p:nvPr/>
        </p:nvPicPr>
        <p:blipFill>
          <a:blip r:embed="rId1"/>
          <a:stretch>
            <a:fillRect/>
          </a:stretch>
        </p:blipFill>
        <p:spPr>
          <a:xfrm>
            <a:off x="66675" y="1198245"/>
            <a:ext cx="4320000" cy="3306480"/>
          </a:xfrm>
          <a:prstGeom prst="rect">
            <a:avLst/>
          </a:prstGeom>
        </p:spPr>
      </p:pic>
      <p:sp>
        <p:nvSpPr>
          <p:cNvPr id="11" name="文本框 10"/>
          <p:cNvSpPr txBox="1"/>
          <p:nvPr/>
        </p:nvSpPr>
        <p:spPr>
          <a:xfrm>
            <a:off x="438785" y="643255"/>
            <a:ext cx="244411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破坏模式判别准则</a:t>
            </a:r>
            <a:endParaRPr lang="zh-CN" altLang="en-US">
              <a:latin typeface="黑体" panose="02010609060101010101" charset="-122"/>
              <a:ea typeface="黑体" panose="02010609060101010101" charset="-122"/>
            </a:endParaRPr>
          </a:p>
        </p:txBody>
      </p:sp>
      <p:grpSp>
        <p:nvGrpSpPr>
          <p:cNvPr id="12" name="组合 11"/>
          <p:cNvGrpSpPr>
            <a:grpSpLocks noChangeAspect="1"/>
          </p:cNvGrpSpPr>
          <p:nvPr/>
        </p:nvGrpSpPr>
        <p:grpSpPr>
          <a:xfrm>
            <a:off x="4401820" y="4000500"/>
            <a:ext cx="4320000" cy="519262"/>
            <a:chOff x="6008" y="2033"/>
            <a:chExt cx="7421" cy="892"/>
          </a:xfrm>
        </p:grpSpPr>
        <p:graphicFrame>
          <p:nvGraphicFramePr>
            <p:cNvPr id="6" name="对象 5"/>
            <p:cNvGraphicFramePr/>
            <p:nvPr/>
          </p:nvGraphicFramePr>
          <p:xfrm>
            <a:off x="6008" y="2033"/>
            <a:ext cx="3845" cy="892"/>
          </p:xfrm>
          <a:graphic>
            <a:graphicData uri="http://schemas.openxmlformats.org/presentationml/2006/ole">
              <mc:AlternateContent xmlns:mc="http://schemas.openxmlformats.org/markup-compatibility/2006">
                <mc:Choice xmlns:v="urn:schemas-microsoft-com:vml" Requires="v">
                  <p:oleObj spid="_x0000_s2" name="" r:id="rId2" imgW="2335530" imgH="522605" progId="Equation.DSMT4">
                    <p:embed/>
                  </p:oleObj>
                </mc:Choice>
                <mc:Fallback>
                  <p:oleObj name="" r:id="rId2" imgW="2335530" imgH="522605" progId="Equation.DSMT4">
                    <p:embed/>
                    <p:pic>
                      <p:nvPicPr>
                        <p:cNvPr id="0" name="图片 17"/>
                        <p:cNvPicPr/>
                        <p:nvPr/>
                      </p:nvPicPr>
                      <p:blipFill>
                        <a:blip r:embed="rId3"/>
                        <a:stretch>
                          <a:fillRect/>
                        </a:stretch>
                      </p:blipFill>
                      <p:spPr>
                        <a:xfrm>
                          <a:off x="6008" y="2033"/>
                          <a:ext cx="3845" cy="892"/>
                        </a:xfrm>
                        <a:prstGeom prst="rect">
                          <a:avLst/>
                        </a:prstGeom>
                      </p:spPr>
                    </p:pic>
                  </p:oleObj>
                </mc:Fallback>
              </mc:AlternateContent>
            </a:graphicData>
          </a:graphic>
        </p:graphicFrame>
        <p:graphicFrame>
          <p:nvGraphicFramePr>
            <p:cNvPr id="8" name="对象 7"/>
            <p:cNvGraphicFramePr/>
            <p:nvPr/>
          </p:nvGraphicFramePr>
          <p:xfrm>
            <a:off x="9991" y="2033"/>
            <a:ext cx="3439" cy="892"/>
          </p:xfrm>
          <a:graphic>
            <a:graphicData uri="http://schemas.openxmlformats.org/presentationml/2006/ole">
              <mc:AlternateContent xmlns:mc="http://schemas.openxmlformats.org/markup-compatibility/2006">
                <mc:Choice xmlns:v="urn:schemas-microsoft-com:vml" Requires="v">
                  <p:oleObj spid="_x0000_s3" name="" r:id="rId4" imgW="2158365" imgH="522605" progId="Equation.DSMT4">
                    <p:embed/>
                  </p:oleObj>
                </mc:Choice>
                <mc:Fallback>
                  <p:oleObj name="" r:id="rId4" imgW="2158365" imgH="522605" progId="Equation.DSMT4">
                    <p:embed/>
                    <p:pic>
                      <p:nvPicPr>
                        <p:cNvPr id="0" name="图片 19"/>
                        <p:cNvPicPr/>
                        <p:nvPr/>
                      </p:nvPicPr>
                      <p:blipFill>
                        <a:blip r:embed="rId5"/>
                        <a:stretch>
                          <a:fillRect/>
                        </a:stretch>
                      </p:blipFill>
                      <p:spPr>
                        <a:xfrm>
                          <a:off x="9991" y="2033"/>
                          <a:ext cx="3439" cy="892"/>
                        </a:xfrm>
                        <a:prstGeom prst="rect">
                          <a:avLst/>
                        </a:prstGeom>
                      </p:spPr>
                    </p:pic>
                  </p:oleObj>
                </mc:Fallback>
              </mc:AlternateContent>
            </a:graphicData>
          </a:graphic>
        </p:graphicFrame>
      </p:grpSp>
      <p:sp>
        <p:nvSpPr>
          <p:cNvPr id="13" name="文本框 12"/>
          <p:cNvSpPr txBox="1"/>
          <p:nvPr/>
        </p:nvSpPr>
        <p:spPr>
          <a:xfrm>
            <a:off x="4308475" y="1341120"/>
            <a:ext cx="4584700" cy="1076325"/>
          </a:xfrm>
          <a:prstGeom prst="rect">
            <a:avLst/>
          </a:prstGeom>
          <a:noFill/>
        </p:spPr>
        <p:txBody>
          <a:bodyPr wrap="square" rtlCol="0" anchor="t">
            <a:sp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判别准则包括两个方面：</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计算梁承受的动弯矩M与动剪力V；</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计算动载下梁的弯曲极限承载力Mu与剪切极限承载力Vu。</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4" name="对象 13"/>
          <p:cNvGraphicFramePr/>
          <p:nvPr/>
        </p:nvGraphicFramePr>
        <p:xfrm>
          <a:off x="4895215" y="2549525"/>
          <a:ext cx="3253740" cy="402590"/>
        </p:xfrm>
        <a:graphic>
          <a:graphicData uri="http://schemas.openxmlformats.org/presentationml/2006/ole">
            <mc:AlternateContent xmlns:mc="http://schemas.openxmlformats.org/markup-compatibility/2006">
              <mc:Choice xmlns:v="urn:schemas-microsoft-com:vml" Requires="v">
                <p:oleObj spid="_x0000_s4" name="" r:id="rId6" imgW="3276600" imgH="431800" progId="Equation.DSMT4">
                  <p:embed/>
                </p:oleObj>
              </mc:Choice>
              <mc:Fallback>
                <p:oleObj name="" r:id="rId6" imgW="3276600" imgH="431800" progId="Equation.DSMT4">
                  <p:embed/>
                  <p:pic>
                    <p:nvPicPr>
                      <p:cNvPr id="0" name="图片 21"/>
                      <p:cNvPicPr/>
                      <p:nvPr/>
                    </p:nvPicPr>
                    <p:blipFill>
                      <a:blip r:embed="rId7"/>
                      <a:stretch>
                        <a:fillRect/>
                      </a:stretch>
                    </p:blipFill>
                    <p:spPr>
                      <a:xfrm>
                        <a:off x="4895215" y="2549525"/>
                        <a:ext cx="3253740" cy="402590"/>
                      </a:xfrm>
                      <a:prstGeom prst="rect">
                        <a:avLst/>
                      </a:prstGeom>
                    </p:spPr>
                  </p:pic>
                </p:oleObj>
              </mc:Fallback>
            </mc:AlternateContent>
          </a:graphicData>
        </a:graphic>
      </p:graphicFrame>
      <p:graphicFrame>
        <p:nvGraphicFramePr>
          <p:cNvPr id="28" name="对象 27"/>
          <p:cNvGraphicFramePr/>
          <p:nvPr/>
        </p:nvGraphicFramePr>
        <p:xfrm>
          <a:off x="5670550" y="3115310"/>
          <a:ext cx="1703070" cy="249555"/>
        </p:xfrm>
        <a:graphic>
          <a:graphicData uri="http://schemas.openxmlformats.org/presentationml/2006/ole">
            <mc:AlternateContent xmlns:mc="http://schemas.openxmlformats.org/markup-compatibility/2006">
              <mc:Choice xmlns:v="urn:schemas-microsoft-com:vml" Requires="v">
                <p:oleObj spid="_x0000_s7" name="" r:id="rId8" imgW="1727200" imgH="279400" progId="Equation.DSMT4">
                  <p:embed/>
                </p:oleObj>
              </mc:Choice>
              <mc:Fallback>
                <p:oleObj name="" r:id="rId8" imgW="1727200" imgH="279400" progId="Equation.DSMT4">
                  <p:embed/>
                  <p:pic>
                    <p:nvPicPr>
                      <p:cNvPr id="0" name="图片 23"/>
                      <p:cNvPicPr/>
                      <p:nvPr/>
                    </p:nvPicPr>
                    <p:blipFill>
                      <a:blip r:embed="rId9"/>
                      <a:stretch>
                        <a:fillRect/>
                      </a:stretch>
                    </p:blipFill>
                    <p:spPr>
                      <a:xfrm>
                        <a:off x="5670550" y="3115310"/>
                        <a:ext cx="1703070" cy="249555"/>
                      </a:xfrm>
                      <a:prstGeom prst="rect">
                        <a:avLst/>
                      </a:prstGeom>
                    </p:spPr>
                  </p:pic>
                </p:oleObj>
              </mc:Fallback>
            </mc:AlternateContent>
          </a:graphicData>
        </a:graphic>
      </p:graphicFrame>
      <p:graphicFrame>
        <p:nvGraphicFramePr>
          <p:cNvPr id="30" name="对象 29"/>
          <p:cNvGraphicFramePr/>
          <p:nvPr/>
        </p:nvGraphicFramePr>
        <p:xfrm>
          <a:off x="5270500" y="3528060"/>
          <a:ext cx="2503805" cy="367030"/>
        </p:xfrm>
        <a:graphic>
          <a:graphicData uri="http://schemas.openxmlformats.org/presentationml/2006/ole">
            <mc:AlternateContent xmlns:mc="http://schemas.openxmlformats.org/markup-compatibility/2006">
              <mc:Choice xmlns:v="urn:schemas-microsoft-com:vml" Requires="v">
                <p:oleObj spid="_x0000_s9" name="" r:id="rId10" imgW="2527300" imgH="393700" progId="Equation.DSMT4">
                  <p:embed/>
                </p:oleObj>
              </mc:Choice>
              <mc:Fallback>
                <p:oleObj name="" r:id="rId10" imgW="2527300" imgH="393700" progId="Equation.DSMT4">
                  <p:embed/>
                  <p:pic>
                    <p:nvPicPr>
                      <p:cNvPr id="0" name="图片 26"/>
                      <p:cNvPicPr/>
                      <p:nvPr/>
                    </p:nvPicPr>
                    <p:blipFill>
                      <a:blip r:embed="rId11"/>
                      <a:stretch>
                        <a:fillRect/>
                      </a:stretch>
                    </p:blipFill>
                    <p:spPr>
                      <a:xfrm>
                        <a:off x="5270500" y="3528060"/>
                        <a:ext cx="2503805" cy="367030"/>
                      </a:xfrm>
                      <a:prstGeom prst="rect">
                        <a:avLst/>
                      </a:prstGeom>
                    </p:spPr>
                  </p:pic>
                </p:oleObj>
              </mc:Fallback>
            </mc:AlternateContent>
          </a:graphicData>
        </a:graphic>
      </p:graphicFrame>
      <p:sp>
        <p:nvSpPr>
          <p:cNvPr id="32" name="矩形 31"/>
          <p:cNvSpPr/>
          <p:nvPr/>
        </p:nvSpPr>
        <p:spPr>
          <a:xfrm>
            <a:off x="4158615" y="1198245"/>
            <a:ext cx="4734560" cy="358140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6431915" cy="614045"/>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初步验证</a:t>
            </a:r>
            <a:endParaRPr lang="zh-CN" altLang="en-US">
              <a:latin typeface="黑体" panose="02010609060101010101" charset="-122"/>
              <a:ea typeface="黑体" panose="02010609060101010101" charset="-122"/>
            </a:endParaRPr>
          </a:p>
          <a:p>
            <a:pPr indent="0" algn="l">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动态弯矩与动态剪力通过非线性有限元分析软件ABAQUS输出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descr="C:\Users\Administrator\Desktop\中期PPT\35.tif35"/>
          <p:cNvPicPr>
            <a:picLocks noChangeAspect="1"/>
          </p:cNvPicPr>
          <p:nvPr/>
        </p:nvPicPr>
        <p:blipFill>
          <a:blip r:embed="rId1"/>
          <a:srcRect/>
          <a:stretch>
            <a:fillRect/>
          </a:stretch>
        </p:blipFill>
        <p:spPr>
          <a:xfrm>
            <a:off x="249555" y="1356060"/>
            <a:ext cx="4320000" cy="3305810"/>
          </a:xfrm>
          <a:prstGeom prst="rect">
            <a:avLst/>
          </a:prstGeom>
        </p:spPr>
      </p:pic>
      <p:pic>
        <p:nvPicPr>
          <p:cNvPr id="9" name="图片 8" descr="C:\Users\Administrator\Desktop\中期PPT\A-2.pngA-2"/>
          <p:cNvPicPr>
            <a:picLocks noChangeAspect="1"/>
          </p:cNvPicPr>
          <p:nvPr/>
        </p:nvPicPr>
        <p:blipFill>
          <a:blip r:embed="rId2"/>
          <a:srcRect/>
          <a:stretch>
            <a:fillRect/>
          </a:stretch>
        </p:blipFill>
        <p:spPr>
          <a:xfrm>
            <a:off x="5126990" y="2327910"/>
            <a:ext cx="3239770" cy="378460"/>
          </a:xfrm>
          <a:prstGeom prst="rect">
            <a:avLst/>
          </a:prstGeom>
        </p:spPr>
      </p:pic>
      <p:pic>
        <p:nvPicPr>
          <p:cNvPr id="18" name="图片 17" descr="C:\Users\Administrator\Desktop\研三近期\大论文\文献\小论文修改-图片清晰\2.bmp2"/>
          <p:cNvPicPr>
            <a:picLocks noChangeAspect="1"/>
          </p:cNvPicPr>
          <p:nvPr/>
        </p:nvPicPr>
        <p:blipFill>
          <a:blip r:embed="rId3"/>
          <a:srcRect/>
          <a:stretch>
            <a:fillRect/>
          </a:stretch>
        </p:blipFill>
        <p:spPr>
          <a:xfrm>
            <a:off x="5127150" y="3900170"/>
            <a:ext cx="3240000" cy="454397"/>
          </a:xfrm>
          <a:prstGeom prst="rect">
            <a:avLst/>
          </a:prstGeom>
        </p:spPr>
      </p:pic>
      <p:sp>
        <p:nvSpPr>
          <p:cNvPr id="19" name="文本框 18"/>
          <p:cNvSpPr txBox="1"/>
          <p:nvPr/>
        </p:nvSpPr>
        <p:spPr>
          <a:xfrm>
            <a:off x="5788025" y="1949450"/>
            <a:ext cx="1917065"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cs typeface="黑体" panose="02010609060101010101" charset="-122"/>
              </a:rPr>
              <a:t>构件Ba070-3.46</a:t>
            </a:r>
            <a:r>
              <a:rPr lang="en-US" altLang="zh-CN" sz="1200">
                <a:latin typeface="黑体" panose="02010609060101010101" charset="-122"/>
                <a:ea typeface="黑体" panose="02010609060101010101" charset="-122"/>
                <a:cs typeface="黑体" panose="02010609060101010101" charset="-122"/>
              </a:rPr>
              <a:t>  </a:t>
            </a:r>
            <a:r>
              <a:rPr lang="zh-CN" altLang="en-US" sz="1200">
                <a:latin typeface="黑体" panose="02010609060101010101" charset="-122"/>
                <a:ea typeface="黑体" panose="02010609060101010101" charset="-122"/>
                <a:cs typeface="黑体" panose="02010609060101010101" charset="-122"/>
              </a:rPr>
              <a:t>未破坏</a:t>
            </a:r>
            <a:endParaRPr lang="zh-CN" altLang="en-US" sz="1200">
              <a:latin typeface="黑体" panose="02010609060101010101" charset="-122"/>
              <a:ea typeface="黑体" panose="02010609060101010101" charset="-122"/>
              <a:cs typeface="黑体" panose="02010609060101010101" charset="-122"/>
            </a:endParaRPr>
          </a:p>
        </p:txBody>
      </p:sp>
      <p:sp>
        <p:nvSpPr>
          <p:cNvPr id="20" name="文本框 19"/>
          <p:cNvSpPr txBox="1"/>
          <p:nvPr/>
        </p:nvSpPr>
        <p:spPr>
          <a:xfrm>
            <a:off x="5796280" y="2765425"/>
            <a:ext cx="2131695"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cs typeface="黑体" panose="02010609060101010101" charset="-122"/>
              </a:rPr>
              <a:t>构件A</a:t>
            </a:r>
            <a:r>
              <a:rPr lang="en-US" altLang="zh-CN" sz="1200">
                <a:latin typeface="黑体" panose="02010609060101010101" charset="-122"/>
                <a:ea typeface="黑体" panose="02010609060101010101" charset="-122"/>
                <a:cs typeface="黑体" panose="02010609060101010101" charset="-122"/>
              </a:rPr>
              <a:t>2</a:t>
            </a:r>
            <a:r>
              <a:rPr lang="zh-CN" altLang="en-US" sz="1200">
                <a:latin typeface="黑体" panose="02010609060101010101" charset="-122"/>
                <a:ea typeface="黑体" panose="02010609060101010101" charset="-122"/>
                <a:cs typeface="黑体" panose="02010609060101010101" charset="-122"/>
              </a:rPr>
              <a:t>-</a:t>
            </a:r>
            <a:r>
              <a:rPr lang="en-US" altLang="zh-CN" sz="1200">
                <a:latin typeface="黑体" panose="02010609060101010101" charset="-122"/>
                <a:ea typeface="黑体" panose="02010609060101010101" charset="-122"/>
                <a:cs typeface="黑体" panose="02010609060101010101" charset="-122"/>
              </a:rPr>
              <a:t>58</a:t>
            </a:r>
            <a:r>
              <a:rPr lang="zh-CN" altLang="en-US" sz="1200">
                <a:latin typeface="黑体" panose="02010609060101010101" charset="-122"/>
                <a:ea typeface="黑体" panose="02010609060101010101" charset="-122"/>
                <a:cs typeface="黑体" panose="02010609060101010101" charset="-122"/>
              </a:rPr>
              <a:t>7-</a:t>
            </a:r>
            <a:r>
              <a:rPr lang="en-US" altLang="zh-CN" sz="1200">
                <a:latin typeface="黑体" panose="02010609060101010101" charset="-122"/>
                <a:ea typeface="黑体" panose="02010609060101010101" charset="-122"/>
                <a:cs typeface="黑体" panose="02010609060101010101" charset="-122"/>
              </a:rPr>
              <a:t>4.00 </a:t>
            </a:r>
            <a:r>
              <a:rPr lang="zh-CN" altLang="en-US" sz="1200">
                <a:latin typeface="黑体" panose="02010609060101010101" charset="-122"/>
                <a:ea typeface="黑体" panose="02010609060101010101" charset="-122"/>
                <a:cs typeface="黑体" panose="02010609060101010101" charset="-122"/>
              </a:rPr>
              <a:t>弯曲破坏</a:t>
            </a:r>
            <a:endParaRPr lang="zh-CN" altLang="en-US" sz="1200">
              <a:latin typeface="黑体" panose="02010609060101010101" charset="-122"/>
              <a:ea typeface="黑体" panose="02010609060101010101" charset="-122"/>
              <a:cs typeface="黑体" panose="02010609060101010101" charset="-122"/>
            </a:endParaRPr>
          </a:p>
        </p:txBody>
      </p:sp>
      <p:sp>
        <p:nvSpPr>
          <p:cNvPr id="21" name="文本框 20"/>
          <p:cNvSpPr txBox="1"/>
          <p:nvPr/>
        </p:nvSpPr>
        <p:spPr>
          <a:xfrm>
            <a:off x="5796280" y="4429760"/>
            <a:ext cx="2131695"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cs typeface="黑体" panose="02010609060101010101" charset="-122"/>
              </a:rPr>
              <a:t>构件B-868-7.14</a:t>
            </a:r>
            <a:r>
              <a:rPr lang="en-US" altLang="zh-CN" sz="1200">
                <a:latin typeface="黑体" panose="02010609060101010101" charset="-122"/>
                <a:ea typeface="黑体" panose="02010609060101010101" charset="-122"/>
                <a:cs typeface="黑体" panose="02010609060101010101" charset="-122"/>
              </a:rPr>
              <a:t>  </a:t>
            </a:r>
            <a:r>
              <a:rPr lang="zh-CN" altLang="en-US" sz="1200">
                <a:latin typeface="黑体" panose="02010609060101010101" charset="-122"/>
                <a:ea typeface="黑体" panose="02010609060101010101" charset="-122"/>
                <a:cs typeface="黑体" panose="02010609060101010101" charset="-122"/>
              </a:rPr>
              <a:t>剪切破坏</a:t>
            </a:r>
            <a:endParaRPr lang="zh-CN" altLang="en-US" sz="1200">
              <a:latin typeface="黑体" panose="02010609060101010101" charset="-122"/>
              <a:ea typeface="黑体" panose="02010609060101010101" charset="-122"/>
              <a:cs typeface="黑体" panose="02010609060101010101" charset="-122"/>
            </a:endParaRPr>
          </a:p>
        </p:txBody>
      </p:sp>
      <p:sp>
        <p:nvSpPr>
          <p:cNvPr id="22" name="文本框 21"/>
          <p:cNvSpPr txBox="1"/>
          <p:nvPr/>
        </p:nvSpPr>
        <p:spPr>
          <a:xfrm>
            <a:off x="5796280" y="3549650"/>
            <a:ext cx="2069465"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cs typeface="黑体" panose="02010609060101010101" charset="-122"/>
              </a:rPr>
              <a:t>构件Bb150-5.30</a:t>
            </a:r>
            <a:r>
              <a:rPr lang="en-US" altLang="zh-CN" sz="1200">
                <a:latin typeface="黑体" panose="02010609060101010101" charset="-122"/>
                <a:ea typeface="黑体" panose="02010609060101010101" charset="-122"/>
                <a:cs typeface="黑体" panose="02010609060101010101" charset="-122"/>
              </a:rPr>
              <a:t>  </a:t>
            </a:r>
            <a:r>
              <a:rPr lang="zh-CN" altLang="en-US" sz="1200">
                <a:latin typeface="黑体" panose="02010609060101010101" charset="-122"/>
                <a:ea typeface="黑体" panose="02010609060101010101" charset="-122"/>
                <a:cs typeface="黑体" panose="02010609060101010101" charset="-122"/>
              </a:rPr>
              <a:t>弯剪破坏</a:t>
            </a:r>
            <a:endParaRPr lang="zh-CN" altLang="en-US" sz="1200">
              <a:latin typeface="黑体" panose="02010609060101010101" charset="-122"/>
              <a:ea typeface="黑体" panose="02010609060101010101" charset="-122"/>
              <a:cs typeface="黑体" panose="02010609060101010101" charset="-122"/>
            </a:endParaRPr>
          </a:p>
        </p:txBody>
      </p:sp>
      <p:sp>
        <p:nvSpPr>
          <p:cNvPr id="23" name="矩形 22"/>
          <p:cNvSpPr/>
          <p:nvPr/>
        </p:nvSpPr>
        <p:spPr>
          <a:xfrm>
            <a:off x="4706620" y="1354455"/>
            <a:ext cx="4038600" cy="343662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070-1"/>
          <p:cNvPicPr>
            <a:picLocks noChangeAspect="1"/>
          </p:cNvPicPr>
          <p:nvPr/>
        </p:nvPicPr>
        <p:blipFill>
          <a:blip r:embed="rId4"/>
          <a:stretch>
            <a:fillRect/>
          </a:stretch>
        </p:blipFill>
        <p:spPr>
          <a:xfrm>
            <a:off x="5106035" y="1539875"/>
            <a:ext cx="3240000" cy="427925"/>
          </a:xfrm>
          <a:prstGeom prst="rect">
            <a:avLst/>
          </a:prstGeom>
        </p:spPr>
      </p:pic>
      <p:pic>
        <p:nvPicPr>
          <p:cNvPr id="25" name="图片 24" descr="150"/>
          <p:cNvPicPr>
            <a:picLocks noChangeAspect="1"/>
          </p:cNvPicPr>
          <p:nvPr/>
        </p:nvPicPr>
        <p:blipFill>
          <a:blip r:embed="rId5"/>
          <a:stretch>
            <a:fillRect/>
          </a:stretch>
        </p:blipFill>
        <p:spPr>
          <a:xfrm>
            <a:off x="5127625" y="3066415"/>
            <a:ext cx="3239770" cy="480060"/>
          </a:xfrm>
          <a:prstGeom prst="rect">
            <a:avLst/>
          </a:prstGeom>
        </p:spPr>
      </p:pic>
      <p:sp>
        <p:nvSpPr>
          <p:cNvPr id="3" name="椭圆 2"/>
          <p:cNvSpPr/>
          <p:nvPr/>
        </p:nvSpPr>
        <p:spPr>
          <a:xfrm>
            <a:off x="1259840" y="2091690"/>
            <a:ext cx="100800" cy="99060"/>
          </a:xfrm>
          <a:prstGeom prst="ellipse">
            <a:avLst/>
          </a:prstGeom>
          <a:noFill/>
          <a:ln w="2222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56610" y="2941955"/>
            <a:ext cx="100800" cy="99060"/>
          </a:xfrm>
          <a:prstGeom prst="ellipse">
            <a:avLst/>
          </a:prstGeom>
          <a:noFill/>
          <a:ln w="2222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429000" y="3256915"/>
            <a:ext cx="100800" cy="99060"/>
          </a:xfrm>
          <a:prstGeom prst="ellipse">
            <a:avLst/>
          </a:prstGeom>
          <a:noFill/>
          <a:ln w="2222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259840" y="1877060"/>
            <a:ext cx="838200" cy="275590"/>
          </a:xfrm>
          <a:prstGeom prst="rect">
            <a:avLst/>
          </a:prstGeom>
          <a:noFill/>
        </p:spPr>
        <p:txBody>
          <a:bodyPr wrap="square" rtlCol="0">
            <a:spAutoFit/>
          </a:bodyPr>
          <a:lstStyle/>
          <a:p>
            <a:r>
              <a:rPr lang="zh-CN" altLang="en-US" sz="1200">
                <a:solidFill>
                  <a:srgbClr val="C00000"/>
                </a:solidFill>
                <a:latin typeface="微软雅黑" panose="020B0503020204020204" pitchFamily="34" charset="-122"/>
                <a:ea typeface="微软雅黑" panose="020B0503020204020204" pitchFamily="34" charset="-122"/>
              </a:rPr>
              <a:t>剪切破坏</a:t>
            </a:r>
            <a:endParaRPr lang="zh-CN" altLang="en-US" sz="120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56610" y="2765425"/>
            <a:ext cx="838200" cy="275590"/>
          </a:xfrm>
          <a:prstGeom prst="rect">
            <a:avLst/>
          </a:prstGeom>
          <a:noFill/>
        </p:spPr>
        <p:txBody>
          <a:bodyPr wrap="square" rtlCol="0">
            <a:spAutoFit/>
          </a:bodyPr>
          <a:lstStyle/>
          <a:p>
            <a:r>
              <a:rPr lang="zh-CN" altLang="en-US" sz="1200">
                <a:solidFill>
                  <a:srgbClr val="C00000"/>
                </a:solidFill>
                <a:latin typeface="微软雅黑" panose="020B0503020204020204" pitchFamily="34" charset="-122"/>
                <a:ea typeface="微软雅黑" panose="020B0503020204020204" pitchFamily="34" charset="-122"/>
              </a:rPr>
              <a:t>弯剪破坏</a:t>
            </a:r>
            <a:endParaRPr lang="zh-CN" altLang="en-US" sz="120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394710" y="3329305"/>
            <a:ext cx="838200" cy="275590"/>
          </a:xfrm>
          <a:prstGeom prst="rect">
            <a:avLst/>
          </a:prstGeom>
          <a:noFill/>
        </p:spPr>
        <p:txBody>
          <a:bodyPr wrap="square" rtlCol="0">
            <a:spAutoFit/>
          </a:bodyPr>
          <a:lstStyle/>
          <a:p>
            <a:r>
              <a:rPr lang="zh-CN" altLang="en-US" sz="1200">
                <a:solidFill>
                  <a:srgbClr val="C00000"/>
                </a:solidFill>
                <a:latin typeface="微软雅黑" panose="020B0503020204020204" pitchFamily="34" charset="-122"/>
                <a:ea typeface="微软雅黑" panose="020B0503020204020204" pitchFamily="34" charset="-122"/>
              </a:rPr>
              <a:t>弯曲破坏</a:t>
            </a:r>
            <a:endParaRPr lang="zh-CN" altLang="en-US" sz="1200">
              <a:solidFill>
                <a:srgbClr val="C00000"/>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6"/>
            </p:custDataLst>
          </p:nvPr>
        </p:nvSpPr>
        <p:spPr>
          <a:xfrm>
            <a:off x="2411730" y="2327910"/>
            <a:ext cx="838200" cy="275590"/>
          </a:xfrm>
          <a:prstGeom prst="rect">
            <a:avLst/>
          </a:prstGeom>
          <a:noFill/>
        </p:spPr>
        <p:txBody>
          <a:bodyPr wrap="square" rtlCol="0">
            <a:spAutoFit/>
          </a:bodyPr>
          <a:lstStyle/>
          <a:p>
            <a:r>
              <a:rPr lang="zh-CN" altLang="en-US" sz="1200">
                <a:solidFill>
                  <a:srgbClr val="C00000"/>
                </a:solidFill>
                <a:latin typeface="微软雅黑" panose="020B0503020204020204" pitchFamily="34" charset="-122"/>
                <a:ea typeface="微软雅黑" panose="020B0503020204020204" pitchFamily="34" charset="-122"/>
              </a:rPr>
              <a:t>未破坏</a:t>
            </a:r>
            <a:endParaRPr lang="zh-CN" altLang="en-US" sz="120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244411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预测结果汇总</a:t>
            </a:r>
            <a:endParaRPr lang="zh-CN" altLang="en-US">
              <a:latin typeface="黑体" panose="02010609060101010101" charset="-122"/>
              <a:ea typeface="黑体" panose="02010609060101010101" charset="-122"/>
            </a:endParaRPr>
          </a:p>
        </p:txBody>
      </p:sp>
      <p:graphicFrame>
        <p:nvGraphicFramePr>
          <p:cNvPr id="3" name="表格 2"/>
          <p:cNvGraphicFramePr/>
          <p:nvPr>
            <p:custDataLst>
              <p:tags r:id="rId1"/>
            </p:custDataLst>
          </p:nvPr>
        </p:nvGraphicFramePr>
        <p:xfrm>
          <a:off x="1336675" y="1028700"/>
          <a:ext cx="6876415" cy="4097020"/>
        </p:xfrm>
        <a:graphic>
          <a:graphicData uri="http://schemas.openxmlformats.org/drawingml/2006/table">
            <a:tbl>
              <a:tblPr firstRow="1" bandRow="1">
                <a:tableStyleId>{8A107856-5554-42FB-B03E-39F5DBC370BA}</a:tableStyleId>
              </a:tblPr>
              <a:tblGrid>
                <a:gridCol w="908685"/>
                <a:gridCol w="882015"/>
                <a:gridCol w="915035"/>
                <a:gridCol w="909320"/>
                <a:gridCol w="728980"/>
                <a:gridCol w="708025"/>
                <a:gridCol w="915035"/>
                <a:gridCol w="909320"/>
              </a:tblGrid>
              <a:tr h="502920">
                <a:tc>
                  <a:txBody>
                    <a:bodyPr/>
                    <a:lstStyle/>
                    <a:p>
                      <a:pPr algn="ctr">
                        <a:buNone/>
                      </a:pPr>
                      <a:r>
                        <a:rPr lang="zh-CN" altLang="en-US"/>
                        <a:t>参考文献</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构件编号</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冲击质量</a:t>
                      </a:r>
                      <a:endParaRPr lang="zh-CN" altLang="en-US"/>
                    </a:p>
                    <a:p>
                      <a:pPr algn="ctr">
                        <a:buNone/>
                      </a:pPr>
                      <a:r>
                        <a:rPr lang="en-US" altLang="zh-CN"/>
                        <a:t>kg</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冲击速度</a:t>
                      </a:r>
                      <a:r>
                        <a:rPr lang="en-US" altLang="zh-CN"/>
                        <a:t>m/s</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Mu</a:t>
                      </a:r>
                      <a:endParaRPr lang="en-US" altLang="zh-CN"/>
                    </a:p>
                    <a:p>
                      <a:pPr algn="ctr">
                        <a:buNone/>
                      </a:pPr>
                      <a:r>
                        <a:rPr lang="en-US" altLang="zh-CN"/>
                        <a:t>kN•m</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Vu</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判别准则</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试验结果</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99415">
                <a:tc rowSpan="4">
                  <a:txBody>
                    <a:bodyPr/>
                    <a:lstStyle/>
                    <a:p>
                      <a:pPr algn="ctr">
                        <a:buNone/>
                      </a:pPr>
                      <a:r>
                        <a:rPr lang="zh-CN" altLang="en-US"/>
                        <a:t>Fujikake</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S1616-1</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1.715</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34.16</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191.12</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未破坏</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未破坏</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S1616-2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2.425</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34.16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191.12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S1616-3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3.429</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34.16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191.12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lnB>
                      <a:noFill/>
                    </a:lnB>
                  </a:tcPr>
                </a:tc>
                <a:tc>
                  <a:txBody>
                    <a:bodyPr/>
                    <a:lstStyle/>
                    <a:p>
                      <a:pPr algn="ctr">
                        <a:buNone/>
                      </a:pPr>
                      <a:r>
                        <a:rPr lang="zh-CN" altLang="en-US"/>
                        <a:t>S1616-4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4.850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34.16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191.12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r>
              <a:tr h="398780">
                <a:tc rowSpan="3">
                  <a:txBody>
                    <a:bodyPr/>
                    <a:lstStyle/>
                    <a:p>
                      <a:pPr algn="ctr">
                        <a:buNone/>
                      </a:pPr>
                      <a:r>
                        <a:rPr lang="zh-CN" altLang="en-US"/>
                        <a:t>霍静思</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Ba070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328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3.46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62.58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169.86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未破坏</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未破坏</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Bb150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328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5.30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62.58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169.86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lnB>
                      <a:noFill/>
                    </a:lnB>
                  </a:tcPr>
                </a:tc>
                <a:tc>
                  <a:txBody>
                    <a:bodyPr/>
                    <a:lstStyle/>
                    <a:p>
                      <a:pPr algn="ctr">
                        <a:buNone/>
                      </a:pPr>
                      <a:r>
                        <a:rPr lang="zh-CN" altLang="en-US"/>
                        <a:t>Bc260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328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7.08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62.58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169.86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9415">
                <a:tc rowSpan="2">
                  <a:txBody>
                    <a:bodyPr/>
                    <a:lstStyle/>
                    <a:p>
                      <a:pPr algn="ctr">
                        <a:buNone/>
                      </a:pPr>
                      <a:r>
                        <a:rPr lang="zh-CN" altLang="en-US"/>
                        <a:t>赵德博</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A-1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968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3.12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51.23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109.92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lnB w="12700">
                      <a:solidFill>
                        <a:schemeClr val="accent2">
                          <a:lumMod val="75000"/>
                        </a:schemeClr>
                      </a:solidFill>
                      <a:prstDash val="solid"/>
                    </a:lnB>
                  </a:tcPr>
                </a:tc>
                <a:tc>
                  <a:txBody>
                    <a:bodyPr/>
                    <a:lstStyle/>
                    <a:p>
                      <a:pPr algn="ctr">
                        <a:buNone/>
                      </a:pPr>
                      <a:r>
                        <a:rPr lang="zh-CN" altLang="en-US"/>
                        <a:t>A-2</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587</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51.23</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109.92</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244411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预测结果汇总</a:t>
            </a:r>
            <a:endParaRPr lang="zh-CN" altLang="en-US">
              <a:latin typeface="黑体" panose="02010609060101010101" charset="-122"/>
              <a:ea typeface="黑体" panose="02010609060101010101" charset="-122"/>
            </a:endParaRPr>
          </a:p>
        </p:txBody>
      </p:sp>
      <p:graphicFrame>
        <p:nvGraphicFramePr>
          <p:cNvPr id="3" name="表格 2"/>
          <p:cNvGraphicFramePr/>
          <p:nvPr>
            <p:custDataLst>
              <p:tags r:id="rId1"/>
            </p:custDataLst>
          </p:nvPr>
        </p:nvGraphicFramePr>
        <p:xfrm>
          <a:off x="1336675" y="996315"/>
          <a:ext cx="6876415" cy="4151630"/>
        </p:xfrm>
        <a:graphic>
          <a:graphicData uri="http://schemas.openxmlformats.org/drawingml/2006/table">
            <a:tbl>
              <a:tblPr firstRow="1" bandRow="1">
                <a:tableStyleId>{8A107856-5554-42FB-B03E-39F5DBC370BA}</a:tableStyleId>
              </a:tblPr>
              <a:tblGrid>
                <a:gridCol w="908685"/>
                <a:gridCol w="882015"/>
                <a:gridCol w="915035"/>
                <a:gridCol w="909320"/>
                <a:gridCol w="728980"/>
                <a:gridCol w="708025"/>
                <a:gridCol w="915035"/>
                <a:gridCol w="909320"/>
              </a:tblGrid>
              <a:tr h="502920">
                <a:tc>
                  <a:txBody>
                    <a:bodyPr/>
                    <a:lstStyle/>
                    <a:p>
                      <a:pPr algn="ctr">
                        <a:buNone/>
                      </a:pPr>
                      <a:r>
                        <a:rPr lang="zh-CN" altLang="en-US"/>
                        <a:t>参考文献</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构件编号</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冲击质量</a:t>
                      </a:r>
                      <a:endParaRPr lang="zh-CN" altLang="en-US"/>
                    </a:p>
                    <a:p>
                      <a:pPr algn="ctr">
                        <a:buNone/>
                      </a:pPr>
                      <a:r>
                        <a:rPr lang="en-US" altLang="zh-CN"/>
                        <a:t>kg</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冲击速度</a:t>
                      </a:r>
                      <a:r>
                        <a:rPr lang="en-US" altLang="zh-CN"/>
                        <a:t>m/s</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Mu</a:t>
                      </a:r>
                      <a:endParaRPr lang="en-US" altLang="zh-CN"/>
                    </a:p>
                    <a:p>
                      <a:pPr algn="ctr">
                        <a:buNone/>
                      </a:pPr>
                      <a:r>
                        <a:rPr lang="en-US" altLang="zh-CN"/>
                        <a:t>kN•m</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Vu</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判别准则</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试验结果</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34010">
                <a:tc rowSpan="8">
                  <a:txBody>
                    <a:bodyPr/>
                    <a:lstStyle/>
                    <a:p>
                      <a:pPr algn="ctr">
                        <a:buNone/>
                      </a:pPr>
                      <a:r>
                        <a:rPr lang="zh-CN" altLang="en-US"/>
                        <a:t>赵德博</a:t>
                      </a:r>
                      <a:endParaRPr lang="zh-CN" altLang="en-US"/>
                    </a:p>
                  </a:txBody>
                  <a:tcPr anchor="ctr" anchorCtr="1">
                    <a:lnL>
                      <a:noFill/>
                    </a:lnL>
                    <a:lnR>
                      <a:noFill/>
                    </a:lnR>
                    <a:lnT w="6350">
                      <a:solidFill>
                        <a:schemeClr val="accent2">
                          <a:lumMod val="75000"/>
                        </a:schemeClr>
                      </a:solidFill>
                      <a:prstDash val="solid"/>
                    </a:lnT>
                    <a:lnB w="12700">
                      <a:solidFill>
                        <a:schemeClr val="accent2">
                          <a:lumMod val="75000"/>
                        </a:schemeClr>
                      </a:solidFill>
                      <a:prstDash val="solid"/>
                    </a:lnB>
                    <a:lnTlToBr>
                      <a:noFill/>
                    </a:lnTlToBr>
                    <a:lnBlToTr>
                      <a:noFill/>
                    </a:lnBlToTr>
                  </a:tcPr>
                </a:tc>
                <a:tc>
                  <a:txBody>
                    <a:bodyPr/>
                    <a:lstStyle/>
                    <a:p>
                      <a:pPr algn="ctr">
                        <a:buNone/>
                      </a:pPr>
                      <a:r>
                        <a:rPr lang="zh-CN" altLang="en-US"/>
                        <a:t>A-3</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392</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5.70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51.23</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109.92</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r>
              <a:tr h="297180">
                <a:tc vMerge="1">
                  <a:tcPr anchor="ctr" anchorCtr="1">
                    <a:lnL>
                      <a:noFill/>
                    </a:lnL>
                    <a:lnR>
                      <a:noFill/>
                    </a:lnR>
                  </a:tcPr>
                </a:tc>
                <a:tc>
                  <a:txBody>
                    <a:bodyPr/>
                    <a:lstStyle/>
                    <a:p>
                      <a:pPr algn="ctr">
                        <a:buNone/>
                      </a:pPr>
                      <a:r>
                        <a:rPr lang="zh-CN" altLang="en-US"/>
                        <a:t>A-4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197</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8.50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51.23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109.92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502920">
                <a:tc vMerge="1">
                  <a:tcPr anchor="ctr" anchorCtr="1">
                    <a:lnL>
                      <a:noFill/>
                    </a:lnL>
                    <a:lnR>
                      <a:noFill/>
                    </a:lnR>
                  </a:tcPr>
                </a:tc>
                <a:tc>
                  <a:txBody>
                    <a:bodyPr/>
                    <a:lstStyle/>
                    <a:p>
                      <a:pPr algn="ctr">
                        <a:buNone/>
                      </a:pPr>
                      <a:r>
                        <a:rPr lang="zh-CN" altLang="en-US"/>
                        <a:t>B-1700-4.60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4.60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316.39</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175.71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r>
              <a:tr h="502920">
                <a:tc vMerge="1">
                  <a:tcPr anchor="ctr" anchorCtr="1">
                    <a:lnL>
                      <a:noFill/>
                    </a:lnL>
                    <a:lnR>
                      <a:noFill/>
                    </a:lnR>
                  </a:tcPr>
                </a:tc>
                <a:tc>
                  <a:txBody>
                    <a:bodyPr/>
                    <a:lstStyle/>
                    <a:p>
                      <a:pPr algn="ctr">
                        <a:buNone/>
                      </a:pPr>
                      <a:r>
                        <a:rPr lang="zh-CN" altLang="en-US"/>
                        <a:t>B-1300-5.56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1300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5.56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316.39</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175.71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502920">
                <a:tc vMerge="1">
                  <a:tcPr anchor="ctr" anchorCtr="1">
                    <a:lnL>
                      <a:noFill/>
                    </a:lnL>
                    <a:lnR>
                      <a:noFill/>
                    </a:lnR>
                  </a:tcPr>
                </a:tc>
                <a:tc>
                  <a:txBody>
                    <a:bodyPr/>
                    <a:lstStyle/>
                    <a:p>
                      <a:pPr algn="ctr">
                        <a:buNone/>
                      </a:pPr>
                      <a:r>
                        <a:rPr lang="zh-CN" altLang="en-US"/>
                        <a:t>B-1052-6.40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1052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6.40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316.39</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175.71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502920">
                <a:tc vMerge="1">
                  <a:tcPr anchor="ctr" anchorCtr="1">
                    <a:lnL>
                      <a:noFill/>
                    </a:lnL>
                    <a:lnR>
                      <a:noFill/>
                    </a:lnR>
                  </a:tcPr>
                </a:tc>
                <a:tc>
                  <a:txBody>
                    <a:bodyPr/>
                    <a:lstStyle/>
                    <a:p>
                      <a:pPr algn="ctr">
                        <a:buNone/>
                      </a:pPr>
                      <a:r>
                        <a:rPr lang="zh-CN" altLang="en-US"/>
                        <a:t>B-868-7.14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868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7.14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316.39</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175.71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502920">
                <a:tc vMerge="1">
                  <a:tcPr anchor="ctr" anchorCtr="1">
                    <a:lnL>
                      <a:noFill/>
                    </a:lnL>
                    <a:lnR>
                      <a:noFill/>
                    </a:lnR>
                  </a:tcPr>
                </a:tc>
                <a:tc>
                  <a:txBody>
                    <a:bodyPr/>
                    <a:lstStyle/>
                    <a:p>
                      <a:pPr algn="ctr">
                        <a:buNone/>
                      </a:pPr>
                      <a:r>
                        <a:rPr lang="zh-CN" altLang="en-US"/>
                        <a:t>C-1700-4.60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4.60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316.39</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175.71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502920">
                <a:tc vMerge="1">
                  <a:tcPr anchor="ctr" anchorCtr="1">
                    <a:lnL>
                      <a:noFill/>
                    </a:lnL>
                    <a:lnR>
                      <a:noFill/>
                    </a:lnR>
                    <a:lnB w="12700">
                      <a:solidFill>
                        <a:schemeClr val="accent2">
                          <a:lumMod val="75000"/>
                        </a:schemeClr>
                      </a:solidFill>
                      <a:prstDash val="solid"/>
                    </a:lnB>
                  </a:tcPr>
                </a:tc>
                <a:tc>
                  <a:txBody>
                    <a:bodyPr/>
                    <a:lstStyle/>
                    <a:p>
                      <a:pPr algn="ctr">
                        <a:buNone/>
                      </a:pPr>
                      <a:r>
                        <a:rPr lang="zh-CN" altLang="en-US"/>
                        <a:t>C-1300-5.56</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1300</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5.56</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316.39</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175.71</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2499101" y="483022"/>
            <a:ext cx="4181797" cy="4181956"/>
          </a:xfrm>
          <a:prstGeom prst="rect">
            <a:avLst/>
          </a:prstGeom>
        </p:spPr>
      </p:pic>
      <p:sp>
        <p:nvSpPr>
          <p:cNvPr id="3" name="矩形 2"/>
          <p:cNvSpPr/>
          <p:nvPr/>
        </p:nvSpPr>
        <p:spPr>
          <a:xfrm>
            <a:off x="27335" y="1907"/>
            <a:ext cx="9152000" cy="514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任意多边形 4"/>
          <p:cNvSpPr/>
          <p:nvPr/>
        </p:nvSpPr>
        <p:spPr>
          <a:xfrm flipH="1">
            <a:off x="14000" y="1388613"/>
            <a:ext cx="2869539" cy="2373763"/>
          </a:xfrm>
          <a:custGeom>
            <a:avLst/>
            <a:gdLst>
              <a:gd name="connsiteX0" fmla="*/ 1109530 w 2867030"/>
              <a:gd name="connsiteY0" fmla="*/ 0 h 2371688"/>
              <a:gd name="connsiteX1" fmla="*/ 1185300 w 2867030"/>
              <a:gd name="connsiteY1" fmla="*/ 0 h 2371688"/>
              <a:gd name="connsiteX2" fmla="*/ 2867030 w 2867030"/>
              <a:gd name="connsiteY2" fmla="*/ 0 h 2371688"/>
              <a:gd name="connsiteX3" fmla="*/ 2867030 w 2867030"/>
              <a:gd name="connsiteY3" fmla="*/ 2371687 h 2371688"/>
              <a:gd name="connsiteX4" fmla="*/ 1185320 w 2867030"/>
              <a:gd name="connsiteY4" fmla="*/ 2371687 h 2371688"/>
              <a:gd name="connsiteX5" fmla="*/ 1185300 w 2867030"/>
              <a:gd name="connsiteY5" fmla="*/ 2371688 h 2371688"/>
              <a:gd name="connsiteX6" fmla="*/ 1185281 w 2867030"/>
              <a:gd name="connsiteY6" fmla="*/ 2371687 h 2371688"/>
              <a:gd name="connsiteX7" fmla="*/ 1109530 w 2867030"/>
              <a:gd name="connsiteY7" fmla="*/ 2371687 h 2371688"/>
              <a:gd name="connsiteX8" fmla="*/ 1109530 w 2867030"/>
              <a:gd name="connsiteY8" fmla="*/ 2367860 h 2371688"/>
              <a:gd name="connsiteX9" fmla="*/ 1064110 w 2867030"/>
              <a:gd name="connsiteY9" fmla="*/ 2365566 h 2371688"/>
              <a:gd name="connsiteX10" fmla="*/ 0 w 2867030"/>
              <a:gd name="connsiteY10" fmla="*/ 1185844 h 2371688"/>
              <a:gd name="connsiteX11" fmla="*/ 1064110 w 2867030"/>
              <a:gd name="connsiteY11" fmla="*/ 6122 h 2371688"/>
              <a:gd name="connsiteX12" fmla="*/ 1109530 w 2867030"/>
              <a:gd name="connsiteY12" fmla="*/ 3828 h 237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7030" h="2371688">
                <a:moveTo>
                  <a:pt x="1109530" y="0"/>
                </a:moveTo>
                <a:lnTo>
                  <a:pt x="1185300" y="0"/>
                </a:lnTo>
                <a:lnTo>
                  <a:pt x="2867030" y="0"/>
                </a:lnTo>
                <a:lnTo>
                  <a:pt x="2867030" y="2371687"/>
                </a:lnTo>
                <a:lnTo>
                  <a:pt x="1185320" y="2371687"/>
                </a:lnTo>
                <a:lnTo>
                  <a:pt x="1185300" y="2371688"/>
                </a:lnTo>
                <a:lnTo>
                  <a:pt x="1185281" y="2371687"/>
                </a:lnTo>
                <a:lnTo>
                  <a:pt x="1109530" y="2371687"/>
                </a:lnTo>
                <a:lnTo>
                  <a:pt x="1109530" y="2367860"/>
                </a:lnTo>
                <a:lnTo>
                  <a:pt x="1064110" y="2365566"/>
                </a:lnTo>
                <a:cubicBezTo>
                  <a:pt x="466415" y="2304839"/>
                  <a:pt x="0" y="1799835"/>
                  <a:pt x="0" y="1185844"/>
                </a:cubicBezTo>
                <a:cubicBezTo>
                  <a:pt x="0" y="571853"/>
                  <a:pt x="466415" y="66849"/>
                  <a:pt x="1064110" y="6122"/>
                </a:cubicBezTo>
                <a:lnTo>
                  <a:pt x="1109530" y="3828"/>
                </a:lnTo>
                <a:close/>
              </a:path>
            </a:pathLst>
          </a:custGeom>
          <a:solidFill>
            <a:srgbClr val="1D62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6" name="任意多边形 5"/>
          <p:cNvSpPr/>
          <p:nvPr/>
        </p:nvSpPr>
        <p:spPr>
          <a:xfrm flipH="1">
            <a:off x="14001" y="1520420"/>
            <a:ext cx="2709968" cy="2110149"/>
          </a:xfrm>
          <a:custGeom>
            <a:avLst/>
            <a:gdLst>
              <a:gd name="connsiteX0" fmla="*/ 1397108 w 3610132"/>
              <a:gd name="connsiteY0" fmla="*/ 0 h 2811072"/>
              <a:gd name="connsiteX1" fmla="*/ 1492517 w 3610132"/>
              <a:gd name="connsiteY1" fmla="*/ 0 h 2811072"/>
              <a:gd name="connsiteX2" fmla="*/ 3610132 w 3610132"/>
              <a:gd name="connsiteY2" fmla="*/ 0 h 2811072"/>
              <a:gd name="connsiteX3" fmla="*/ 3610132 w 3610132"/>
              <a:gd name="connsiteY3" fmla="*/ 2811072 h 2811072"/>
              <a:gd name="connsiteX4" fmla="*/ 1492517 w 3610132"/>
              <a:gd name="connsiteY4" fmla="*/ 2811072 h 2811072"/>
              <a:gd name="connsiteX5" fmla="*/ 1397108 w 3610132"/>
              <a:gd name="connsiteY5" fmla="*/ 2811072 h 2811072"/>
              <a:gd name="connsiteX6" fmla="*/ 1397108 w 3610132"/>
              <a:gd name="connsiteY6" fmla="*/ 2806535 h 2811072"/>
              <a:gd name="connsiteX7" fmla="*/ 1339916 w 3610132"/>
              <a:gd name="connsiteY7" fmla="*/ 2803816 h 2811072"/>
              <a:gd name="connsiteX8" fmla="*/ 0 w 3610132"/>
              <a:gd name="connsiteY8" fmla="*/ 1405536 h 2811072"/>
              <a:gd name="connsiteX9" fmla="*/ 1339916 w 3610132"/>
              <a:gd name="connsiteY9" fmla="*/ 7257 h 2811072"/>
              <a:gd name="connsiteX10" fmla="*/ 1397108 w 3610132"/>
              <a:gd name="connsiteY10" fmla="*/ 4537 h 2811072"/>
              <a:gd name="connsiteX0-1" fmla="*/ 1397108 w 3622832"/>
              <a:gd name="connsiteY0-2" fmla="*/ 0 h 2811072"/>
              <a:gd name="connsiteX1-3" fmla="*/ 1492517 w 3622832"/>
              <a:gd name="connsiteY1-4" fmla="*/ 0 h 2811072"/>
              <a:gd name="connsiteX2-5" fmla="*/ 3610132 w 3622832"/>
              <a:gd name="connsiteY2-6" fmla="*/ 0 h 2811072"/>
              <a:gd name="connsiteX3-7" fmla="*/ 3610132 w 3622832"/>
              <a:gd name="connsiteY3-8" fmla="*/ 2811072 h 2811072"/>
              <a:gd name="connsiteX4-9" fmla="*/ 3622832 w 3622832"/>
              <a:gd name="connsiteY4-10" fmla="*/ 2806896 h 2811072"/>
              <a:gd name="connsiteX5-11" fmla="*/ 1492517 w 3622832"/>
              <a:gd name="connsiteY5-12" fmla="*/ 2811072 h 2811072"/>
              <a:gd name="connsiteX6-13" fmla="*/ 1397108 w 3622832"/>
              <a:gd name="connsiteY6-14" fmla="*/ 2811072 h 2811072"/>
              <a:gd name="connsiteX7-15" fmla="*/ 1397108 w 3622832"/>
              <a:gd name="connsiteY7-16" fmla="*/ 2806535 h 2811072"/>
              <a:gd name="connsiteX8-17" fmla="*/ 1339916 w 3622832"/>
              <a:gd name="connsiteY8-18" fmla="*/ 2803816 h 2811072"/>
              <a:gd name="connsiteX9-19" fmla="*/ 0 w 3622832"/>
              <a:gd name="connsiteY9-20" fmla="*/ 1405536 h 2811072"/>
              <a:gd name="connsiteX10-21" fmla="*/ 1339916 w 3622832"/>
              <a:gd name="connsiteY10-22" fmla="*/ 7257 h 2811072"/>
              <a:gd name="connsiteX11" fmla="*/ 1397108 w 3622832"/>
              <a:gd name="connsiteY11" fmla="*/ 4537 h 2811072"/>
              <a:gd name="connsiteX12" fmla="*/ 1397108 w 3622832"/>
              <a:gd name="connsiteY12" fmla="*/ 0 h 2811072"/>
              <a:gd name="connsiteX0-23" fmla="*/ 1397108 w 3610132"/>
              <a:gd name="connsiteY0-24" fmla="*/ 0 h 2811072"/>
              <a:gd name="connsiteX1-25" fmla="*/ 1492517 w 3610132"/>
              <a:gd name="connsiteY1-26" fmla="*/ 0 h 2811072"/>
              <a:gd name="connsiteX2-27" fmla="*/ 3610132 w 3610132"/>
              <a:gd name="connsiteY2-28" fmla="*/ 0 h 2811072"/>
              <a:gd name="connsiteX3-29" fmla="*/ 3610132 w 3610132"/>
              <a:gd name="connsiteY3-30" fmla="*/ 2811072 h 2811072"/>
              <a:gd name="connsiteX4-31" fmla="*/ 1492517 w 3610132"/>
              <a:gd name="connsiteY4-32" fmla="*/ 2811072 h 2811072"/>
              <a:gd name="connsiteX5-33" fmla="*/ 1397108 w 3610132"/>
              <a:gd name="connsiteY5-34" fmla="*/ 2811072 h 2811072"/>
              <a:gd name="connsiteX6-35" fmla="*/ 1397108 w 3610132"/>
              <a:gd name="connsiteY6-36" fmla="*/ 2806535 h 2811072"/>
              <a:gd name="connsiteX7-37" fmla="*/ 1339916 w 3610132"/>
              <a:gd name="connsiteY7-38" fmla="*/ 2803816 h 2811072"/>
              <a:gd name="connsiteX8-39" fmla="*/ 0 w 3610132"/>
              <a:gd name="connsiteY8-40" fmla="*/ 1405536 h 2811072"/>
              <a:gd name="connsiteX9-41" fmla="*/ 1339916 w 3610132"/>
              <a:gd name="connsiteY9-42" fmla="*/ 7257 h 2811072"/>
              <a:gd name="connsiteX10-43" fmla="*/ 1397108 w 3610132"/>
              <a:gd name="connsiteY10-44" fmla="*/ 4537 h 2811072"/>
              <a:gd name="connsiteX11-45" fmla="*/ 1397108 w 3610132"/>
              <a:gd name="connsiteY11-46" fmla="*/ 0 h 2811072"/>
              <a:gd name="connsiteX0-47" fmla="*/ 3610132 w 3732052"/>
              <a:gd name="connsiteY0-48" fmla="*/ 2811072 h 2932992"/>
              <a:gd name="connsiteX1-49" fmla="*/ 1492517 w 3732052"/>
              <a:gd name="connsiteY1-50" fmla="*/ 2811072 h 2932992"/>
              <a:gd name="connsiteX2-51" fmla="*/ 1397108 w 3732052"/>
              <a:gd name="connsiteY2-52" fmla="*/ 2811072 h 2932992"/>
              <a:gd name="connsiteX3-53" fmla="*/ 1397108 w 3732052"/>
              <a:gd name="connsiteY3-54" fmla="*/ 2806535 h 2932992"/>
              <a:gd name="connsiteX4-55" fmla="*/ 1339916 w 3732052"/>
              <a:gd name="connsiteY4-56" fmla="*/ 2803816 h 2932992"/>
              <a:gd name="connsiteX5-57" fmla="*/ 0 w 3732052"/>
              <a:gd name="connsiteY5-58" fmla="*/ 1405536 h 2932992"/>
              <a:gd name="connsiteX6-59" fmla="*/ 1339916 w 3732052"/>
              <a:gd name="connsiteY6-60" fmla="*/ 7257 h 2932992"/>
              <a:gd name="connsiteX7-61" fmla="*/ 1397108 w 3732052"/>
              <a:gd name="connsiteY7-62" fmla="*/ 4537 h 2932992"/>
              <a:gd name="connsiteX8-63" fmla="*/ 1397108 w 3732052"/>
              <a:gd name="connsiteY8-64" fmla="*/ 0 h 2932992"/>
              <a:gd name="connsiteX9-65" fmla="*/ 1492517 w 3732052"/>
              <a:gd name="connsiteY9-66" fmla="*/ 0 h 2932992"/>
              <a:gd name="connsiteX10-67" fmla="*/ 3610132 w 3732052"/>
              <a:gd name="connsiteY10-68" fmla="*/ 0 h 2932992"/>
              <a:gd name="connsiteX11-69" fmla="*/ 3732052 w 3732052"/>
              <a:gd name="connsiteY11-70" fmla="*/ 2932992 h 2932992"/>
              <a:gd name="connsiteX0-71" fmla="*/ 3610132 w 3610132"/>
              <a:gd name="connsiteY0-72" fmla="*/ 2811072 h 2811072"/>
              <a:gd name="connsiteX1-73" fmla="*/ 1492517 w 3610132"/>
              <a:gd name="connsiteY1-74" fmla="*/ 2811072 h 2811072"/>
              <a:gd name="connsiteX2-75" fmla="*/ 1397108 w 3610132"/>
              <a:gd name="connsiteY2-76" fmla="*/ 2811072 h 2811072"/>
              <a:gd name="connsiteX3-77" fmla="*/ 1397108 w 3610132"/>
              <a:gd name="connsiteY3-78" fmla="*/ 2806535 h 2811072"/>
              <a:gd name="connsiteX4-79" fmla="*/ 1339916 w 3610132"/>
              <a:gd name="connsiteY4-80" fmla="*/ 2803816 h 2811072"/>
              <a:gd name="connsiteX5-81" fmla="*/ 0 w 3610132"/>
              <a:gd name="connsiteY5-82" fmla="*/ 1405536 h 2811072"/>
              <a:gd name="connsiteX6-83" fmla="*/ 1339916 w 3610132"/>
              <a:gd name="connsiteY6-84" fmla="*/ 7257 h 2811072"/>
              <a:gd name="connsiteX7-85" fmla="*/ 1397108 w 3610132"/>
              <a:gd name="connsiteY7-86" fmla="*/ 4537 h 2811072"/>
              <a:gd name="connsiteX8-87" fmla="*/ 1397108 w 3610132"/>
              <a:gd name="connsiteY8-88" fmla="*/ 0 h 2811072"/>
              <a:gd name="connsiteX9-89" fmla="*/ 1492517 w 3610132"/>
              <a:gd name="connsiteY9-90" fmla="*/ 0 h 2811072"/>
              <a:gd name="connsiteX10-91" fmla="*/ 3610132 w 3610132"/>
              <a:gd name="connsiteY10-92" fmla="*/ 0 h 28110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3610132" h="2811072">
                <a:moveTo>
                  <a:pt x="3610132" y="2811072"/>
                </a:moveTo>
                <a:lnTo>
                  <a:pt x="1492517" y="2811072"/>
                </a:lnTo>
                <a:lnTo>
                  <a:pt x="1397108" y="2811072"/>
                </a:lnTo>
                <a:lnTo>
                  <a:pt x="1397108" y="2806535"/>
                </a:lnTo>
                <a:lnTo>
                  <a:pt x="1339916" y="2803816"/>
                </a:lnTo>
                <a:cubicBezTo>
                  <a:pt x="587305" y="2731838"/>
                  <a:pt x="0" y="2133276"/>
                  <a:pt x="0" y="1405536"/>
                </a:cubicBezTo>
                <a:cubicBezTo>
                  <a:pt x="0" y="677796"/>
                  <a:pt x="587305" y="79234"/>
                  <a:pt x="1339916" y="7257"/>
                </a:cubicBezTo>
                <a:lnTo>
                  <a:pt x="1397108" y="4537"/>
                </a:lnTo>
                <a:lnTo>
                  <a:pt x="1397108" y="0"/>
                </a:lnTo>
                <a:lnTo>
                  <a:pt x="1492517" y="0"/>
                </a:lnTo>
                <a:lnTo>
                  <a:pt x="3610132" y="0"/>
                </a:ln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7" name="文本框 6"/>
          <p:cNvSpPr txBox="1"/>
          <p:nvPr/>
        </p:nvSpPr>
        <p:spPr>
          <a:xfrm flipH="1">
            <a:off x="652189" y="1842325"/>
            <a:ext cx="1236345" cy="923925"/>
          </a:xfrm>
          <a:prstGeom prst="rect">
            <a:avLst/>
          </a:prstGeom>
          <a:noFill/>
        </p:spPr>
        <p:txBody>
          <a:bodyPr wrap="none" rtlCol="0">
            <a:spAutoFit/>
          </a:bodyPr>
          <a:lstStyle/>
          <a:p>
            <a:pPr algn="ctr">
              <a:lnSpc>
                <a:spcPct val="150000"/>
              </a:lnSpc>
            </a:pPr>
            <a:r>
              <a:rPr lang="zh-CN" altLang="en-US" sz="3605" b="1" dirty="0">
                <a:solidFill>
                  <a:schemeClr val="bg1"/>
                </a:solidFill>
                <a:latin typeface="微软雅黑" panose="020B0503020204020204" pitchFamily="34" charset="-122"/>
                <a:ea typeface="微软雅黑" panose="020B0503020204020204" pitchFamily="34" charset="-122"/>
              </a:rPr>
              <a:t>目 录</a:t>
            </a:r>
            <a:endParaRPr lang="en-US" altLang="zh-CN" sz="3605"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5252904" y="330931"/>
            <a:ext cx="3936587" cy="510707"/>
          </a:xfrm>
          <a:prstGeom prst="rect">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latin typeface="+mn-ea"/>
              </a:rPr>
              <a:t>研究背景与内容</a:t>
            </a:r>
            <a:endParaRPr lang="zh-CN" altLang="en-US" sz="1900" b="1" dirty="0">
              <a:latin typeface="+mn-ea"/>
            </a:endParaRPr>
          </a:p>
        </p:txBody>
      </p:sp>
      <p:sp>
        <p:nvSpPr>
          <p:cNvPr id="9" name="椭圆 8"/>
          <p:cNvSpPr/>
          <p:nvPr/>
        </p:nvSpPr>
        <p:spPr>
          <a:xfrm>
            <a:off x="4903571" y="330931"/>
            <a:ext cx="510707" cy="510707"/>
          </a:xfrm>
          <a:prstGeom prst="ellipse">
            <a:avLst/>
          </a:prstGeom>
          <a:solidFill>
            <a:srgbClr val="00B0F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rPr>
              <a:t>01</a:t>
            </a:r>
            <a:endParaRPr lang="zh-CN" altLang="en-US" sz="2000" b="1" dirty="0">
              <a:solidFill>
                <a:schemeClr val="bg1"/>
              </a:solidFill>
            </a:endParaRPr>
          </a:p>
        </p:txBody>
      </p:sp>
      <p:sp>
        <p:nvSpPr>
          <p:cNvPr id="10" name="矩形 9"/>
          <p:cNvSpPr/>
          <p:nvPr/>
        </p:nvSpPr>
        <p:spPr>
          <a:xfrm>
            <a:off x="5259705" y="1106805"/>
            <a:ext cx="3936365" cy="583565"/>
          </a:xfrm>
          <a:prstGeom prst="rect">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latin typeface="+mn-ea"/>
              </a:rPr>
              <a:t>冲击下RC梁的动态响应及参数影响特性研究</a:t>
            </a:r>
            <a:endParaRPr lang="zh-CN" altLang="en-US" sz="1900" b="1" dirty="0">
              <a:latin typeface="+mn-ea"/>
            </a:endParaRPr>
          </a:p>
        </p:txBody>
      </p:sp>
      <p:sp>
        <p:nvSpPr>
          <p:cNvPr id="11" name="椭圆 10"/>
          <p:cNvSpPr/>
          <p:nvPr/>
        </p:nvSpPr>
        <p:spPr>
          <a:xfrm>
            <a:off x="4910556" y="1179841"/>
            <a:ext cx="510707" cy="510707"/>
          </a:xfrm>
          <a:prstGeom prst="ellipse">
            <a:avLst/>
          </a:prstGeom>
          <a:solidFill>
            <a:srgbClr val="00B0F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rPr>
              <a:t>02</a:t>
            </a:r>
            <a:endParaRPr lang="zh-CN" altLang="en-US" sz="2000" b="1" dirty="0">
              <a:solidFill>
                <a:schemeClr val="bg1"/>
              </a:solidFill>
            </a:endParaRPr>
          </a:p>
        </p:txBody>
      </p:sp>
      <p:sp>
        <p:nvSpPr>
          <p:cNvPr id="12" name="矩形 11"/>
          <p:cNvSpPr/>
          <p:nvPr/>
        </p:nvSpPr>
        <p:spPr>
          <a:xfrm>
            <a:off x="5259705" y="1951355"/>
            <a:ext cx="3936365" cy="583565"/>
          </a:xfrm>
          <a:prstGeom prst="rect">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latin typeface="+mn-ea"/>
              </a:rPr>
              <a:t>冲击下基于弯剪承载力-效应曲线的RC梁破坏模式判别</a:t>
            </a:r>
            <a:endParaRPr lang="zh-CN" altLang="en-US" sz="1900" b="1" dirty="0">
              <a:latin typeface="+mn-ea"/>
            </a:endParaRPr>
          </a:p>
        </p:txBody>
      </p:sp>
      <p:sp>
        <p:nvSpPr>
          <p:cNvPr id="13" name="椭圆 12"/>
          <p:cNvSpPr/>
          <p:nvPr/>
        </p:nvSpPr>
        <p:spPr>
          <a:xfrm>
            <a:off x="4910556" y="2024306"/>
            <a:ext cx="510707" cy="510707"/>
          </a:xfrm>
          <a:prstGeom prst="ellipse">
            <a:avLst/>
          </a:prstGeom>
          <a:solidFill>
            <a:srgbClr val="00B0F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rPr>
              <a:t>03</a:t>
            </a:r>
            <a:endParaRPr lang="zh-CN" altLang="en-US" sz="2000" b="1" dirty="0">
              <a:solidFill>
                <a:schemeClr val="bg1"/>
              </a:solidFill>
            </a:endParaRPr>
          </a:p>
        </p:txBody>
      </p:sp>
      <p:sp>
        <p:nvSpPr>
          <p:cNvPr id="18" name="矩形 17"/>
          <p:cNvSpPr/>
          <p:nvPr/>
        </p:nvSpPr>
        <p:spPr>
          <a:xfrm>
            <a:off x="361041" y="2575494"/>
            <a:ext cx="1818640" cy="645160"/>
          </a:xfrm>
          <a:prstGeom prst="rect">
            <a:avLst/>
          </a:prstGeom>
        </p:spPr>
        <p:txBody>
          <a:bodyPr wrap="none">
            <a:spAutoFit/>
          </a:bodyPr>
          <a:lstStyle/>
          <a:p>
            <a:pPr lvl="0" algn="ctr">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CONTENTS</a:t>
            </a:r>
            <a:endParaRPr lang="zh-CN" altLang="en-US" sz="3605"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5260340" y="2787650"/>
            <a:ext cx="3936365" cy="604520"/>
          </a:xfrm>
          <a:prstGeom prst="rect">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latin typeface="+mn-ea"/>
              </a:rPr>
              <a:t>冲击下RC梁基于IDDOF法的弯剪效应曲线研究</a:t>
            </a:r>
            <a:endParaRPr lang="zh-CN" altLang="en-US" sz="1900" b="1" dirty="0">
              <a:latin typeface="+mn-ea"/>
            </a:endParaRPr>
          </a:p>
        </p:txBody>
      </p:sp>
      <p:sp>
        <p:nvSpPr>
          <p:cNvPr id="14" name="椭圆 13"/>
          <p:cNvSpPr/>
          <p:nvPr/>
        </p:nvSpPr>
        <p:spPr>
          <a:xfrm>
            <a:off x="4904841" y="2838376"/>
            <a:ext cx="510707" cy="510707"/>
          </a:xfrm>
          <a:prstGeom prst="ellipse">
            <a:avLst/>
          </a:prstGeom>
          <a:solidFill>
            <a:srgbClr val="00B0F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rPr>
              <a:t>04</a:t>
            </a:r>
            <a:endParaRPr lang="zh-CN" altLang="en-US" sz="2000" b="1" dirty="0">
              <a:solidFill>
                <a:schemeClr val="bg1"/>
              </a:solidFill>
            </a:endParaRPr>
          </a:p>
        </p:txBody>
      </p:sp>
      <p:sp>
        <p:nvSpPr>
          <p:cNvPr id="15" name="矩形 14"/>
          <p:cNvSpPr/>
          <p:nvPr>
            <p:custDataLst>
              <p:tags r:id="rId2"/>
            </p:custDataLst>
          </p:nvPr>
        </p:nvSpPr>
        <p:spPr>
          <a:xfrm>
            <a:off x="5260975" y="3644900"/>
            <a:ext cx="3934460" cy="510540"/>
          </a:xfrm>
          <a:prstGeom prst="rect">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latin typeface="+mn-ea"/>
              </a:rPr>
              <a:t>冲击荷载下RC梁的可靠性分析</a:t>
            </a:r>
            <a:endParaRPr lang="zh-CN" altLang="en-US" sz="1900" b="1" dirty="0">
              <a:latin typeface="+mn-ea"/>
            </a:endParaRPr>
          </a:p>
        </p:txBody>
      </p:sp>
      <p:sp>
        <p:nvSpPr>
          <p:cNvPr id="16" name="椭圆 15"/>
          <p:cNvSpPr/>
          <p:nvPr>
            <p:custDataLst>
              <p:tags r:id="rId3"/>
            </p:custDataLst>
          </p:nvPr>
        </p:nvSpPr>
        <p:spPr>
          <a:xfrm>
            <a:off x="4903571" y="3644826"/>
            <a:ext cx="510707" cy="510707"/>
          </a:xfrm>
          <a:prstGeom prst="ellipse">
            <a:avLst/>
          </a:prstGeom>
          <a:solidFill>
            <a:srgbClr val="00B0F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rPr>
              <a:t>05</a:t>
            </a:r>
            <a:endParaRPr lang="zh-CN" altLang="en-US" sz="2000" b="1" dirty="0">
              <a:solidFill>
                <a:schemeClr val="bg1"/>
              </a:solidFill>
            </a:endParaRPr>
          </a:p>
        </p:txBody>
      </p:sp>
      <p:sp>
        <p:nvSpPr>
          <p:cNvPr id="17" name="矩形 16"/>
          <p:cNvSpPr/>
          <p:nvPr>
            <p:custDataLst>
              <p:tags r:id="rId4"/>
            </p:custDataLst>
          </p:nvPr>
        </p:nvSpPr>
        <p:spPr>
          <a:xfrm>
            <a:off x="5244465" y="4451350"/>
            <a:ext cx="3934460" cy="510540"/>
          </a:xfrm>
          <a:prstGeom prst="rect">
            <a:avLst/>
          </a:prstGeom>
          <a:solidFill>
            <a:srgbClr val="1D6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latin typeface="+mn-ea"/>
              </a:rPr>
              <a:t>结论与展望</a:t>
            </a:r>
            <a:endParaRPr lang="zh-CN" altLang="en-US" sz="1900" b="1" dirty="0">
              <a:latin typeface="+mn-ea"/>
            </a:endParaRPr>
          </a:p>
        </p:txBody>
      </p:sp>
      <p:sp>
        <p:nvSpPr>
          <p:cNvPr id="19" name="椭圆 18"/>
          <p:cNvSpPr/>
          <p:nvPr>
            <p:custDataLst>
              <p:tags r:id="rId5"/>
            </p:custDataLst>
          </p:nvPr>
        </p:nvSpPr>
        <p:spPr>
          <a:xfrm>
            <a:off x="4887061" y="4451276"/>
            <a:ext cx="510707" cy="510707"/>
          </a:xfrm>
          <a:prstGeom prst="ellipse">
            <a:avLst/>
          </a:prstGeom>
          <a:solidFill>
            <a:srgbClr val="00B0F0"/>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rPr>
              <a:t>06</a:t>
            </a:r>
            <a:endParaRPr lang="zh-CN" altLang="en-US" sz="2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244411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预测结果汇总</a:t>
            </a:r>
            <a:endParaRPr lang="zh-CN" altLang="en-US">
              <a:latin typeface="黑体" panose="02010609060101010101" charset="-122"/>
              <a:ea typeface="黑体" panose="02010609060101010101" charset="-122"/>
            </a:endParaRPr>
          </a:p>
        </p:txBody>
      </p:sp>
      <p:graphicFrame>
        <p:nvGraphicFramePr>
          <p:cNvPr id="3" name="表格 2"/>
          <p:cNvGraphicFramePr/>
          <p:nvPr>
            <p:custDataLst>
              <p:tags r:id="rId1"/>
            </p:custDataLst>
          </p:nvPr>
        </p:nvGraphicFramePr>
        <p:xfrm>
          <a:off x="1336675" y="1028700"/>
          <a:ext cx="6876415" cy="4096385"/>
        </p:xfrm>
        <a:graphic>
          <a:graphicData uri="http://schemas.openxmlformats.org/drawingml/2006/table">
            <a:tbl>
              <a:tblPr firstRow="1" bandRow="1">
                <a:tableStyleId>{8A107856-5554-42FB-B03E-39F5DBC370BA}</a:tableStyleId>
              </a:tblPr>
              <a:tblGrid>
                <a:gridCol w="908685"/>
                <a:gridCol w="882015"/>
                <a:gridCol w="915035"/>
                <a:gridCol w="909320"/>
                <a:gridCol w="728980"/>
                <a:gridCol w="708025"/>
                <a:gridCol w="915035"/>
                <a:gridCol w="909320"/>
              </a:tblGrid>
              <a:tr h="502920">
                <a:tc>
                  <a:txBody>
                    <a:bodyPr/>
                    <a:lstStyle/>
                    <a:p>
                      <a:pPr algn="ctr">
                        <a:buNone/>
                      </a:pPr>
                      <a:r>
                        <a:rPr lang="zh-CN" altLang="en-US"/>
                        <a:t>参考文献</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构件编号</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冲击质量</a:t>
                      </a:r>
                      <a:endParaRPr lang="zh-CN" altLang="en-US"/>
                    </a:p>
                    <a:p>
                      <a:pPr algn="ctr">
                        <a:buNone/>
                      </a:pPr>
                      <a:r>
                        <a:rPr lang="en-US" altLang="zh-CN"/>
                        <a:t>kg</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冲击速度</a:t>
                      </a:r>
                      <a:r>
                        <a:rPr lang="en-US" altLang="zh-CN"/>
                        <a:t>m/s</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Mu</a:t>
                      </a:r>
                      <a:endParaRPr lang="en-US" altLang="zh-CN"/>
                    </a:p>
                    <a:p>
                      <a:pPr algn="ctr">
                        <a:buNone/>
                      </a:pPr>
                      <a:r>
                        <a:rPr lang="en-US" altLang="zh-CN"/>
                        <a:t>kN•m</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Vu</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判别准则</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试验结果</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99415">
                <a:tc rowSpan="2">
                  <a:txBody>
                    <a:bodyPr/>
                    <a:lstStyle/>
                    <a:p>
                      <a:pPr algn="ctr">
                        <a:buNone/>
                      </a:pPr>
                      <a:r>
                        <a:rPr lang="zh-CN" altLang="en-US"/>
                        <a:t>Kishi</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G5-1</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6.00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57.91</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206.28</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r>
              <a:tr h="399415">
                <a:tc vMerge="1">
                  <a:tcPr anchor="ctr" anchorCtr="1">
                    <a:lnL>
                      <a:noFill/>
                    </a:lnL>
                    <a:lnR>
                      <a:noFill/>
                    </a:lnR>
                    <a:lnB>
                      <a:noFill/>
                    </a:lnB>
                  </a:tcPr>
                </a:tc>
                <a:tc>
                  <a:txBody>
                    <a:bodyPr/>
                    <a:lstStyle/>
                    <a:p>
                      <a:pPr algn="ctr">
                        <a:buNone/>
                      </a:pPr>
                      <a:r>
                        <a:rPr lang="zh-CN" altLang="en-US"/>
                        <a:t>G5-2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7.00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57.91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206.28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9415">
                <a:tc rowSpan="7">
                  <a:txBody>
                    <a:bodyPr/>
                    <a:lstStyle/>
                    <a:p>
                      <a:pPr algn="ctr">
                        <a:buNone/>
                      </a:pPr>
                      <a:r>
                        <a:rPr lang="zh-CN" altLang="en-US"/>
                        <a:t>Saatci</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SS0a</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211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164.12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SS1a</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211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273.77</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8780">
                <a:tc vMerge="1">
                  <a:tcPr anchor="ctr" anchorCtr="1">
                    <a:lnL>
                      <a:noFill/>
                    </a:lnL>
                    <a:lnR>
                      <a:noFill/>
                    </a:lnR>
                  </a:tcPr>
                </a:tc>
                <a:tc>
                  <a:txBody>
                    <a:bodyPr/>
                    <a:lstStyle/>
                    <a:p>
                      <a:pPr algn="ctr">
                        <a:buNone/>
                      </a:pPr>
                      <a:r>
                        <a:rPr lang="zh-CN" altLang="en-US"/>
                        <a:t>SS2a</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211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387.22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8780">
                <a:tc vMerge="1">
                  <a:tcPr anchor="ctr" anchorCtr="1">
                    <a:lnL>
                      <a:noFill/>
                    </a:lnL>
                    <a:lnR>
                      <a:noFill/>
                    </a:lnR>
                  </a:tcPr>
                </a:tc>
                <a:tc>
                  <a:txBody>
                    <a:bodyPr/>
                    <a:lstStyle/>
                    <a:p>
                      <a:pPr algn="ctr">
                        <a:buNone/>
                      </a:pPr>
                      <a:r>
                        <a:rPr lang="zh-CN" altLang="en-US"/>
                        <a:t>SS3a</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211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497.90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SS0b</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600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164.12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SS1b</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600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273.77</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lnB w="12700">
                      <a:solidFill>
                        <a:schemeClr val="accent2">
                          <a:lumMod val="75000"/>
                        </a:schemeClr>
                      </a:solidFill>
                      <a:prstDash val="solid"/>
                    </a:lnB>
                  </a:tcPr>
                </a:tc>
                <a:tc>
                  <a:txBody>
                    <a:bodyPr/>
                    <a:lstStyle/>
                    <a:p>
                      <a:pPr algn="ctr">
                        <a:buNone/>
                      </a:pPr>
                      <a:r>
                        <a:rPr lang="zh-CN" altLang="en-US"/>
                        <a:t>SS2b</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600</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387.22</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244411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黑体" panose="02010609060101010101" charset="-122"/>
                <a:ea typeface="黑体" panose="02010609060101010101" charset="-122"/>
              </a:rPr>
              <a:t>预测结果汇总</a:t>
            </a:r>
            <a:endParaRPr lang="zh-CN" altLang="en-US">
              <a:latin typeface="黑体" panose="02010609060101010101" charset="-122"/>
              <a:ea typeface="黑体" panose="02010609060101010101" charset="-122"/>
            </a:endParaRPr>
          </a:p>
        </p:txBody>
      </p:sp>
      <p:graphicFrame>
        <p:nvGraphicFramePr>
          <p:cNvPr id="3" name="表格 2"/>
          <p:cNvGraphicFramePr/>
          <p:nvPr>
            <p:custDataLst>
              <p:tags r:id="rId1"/>
            </p:custDataLst>
          </p:nvPr>
        </p:nvGraphicFramePr>
        <p:xfrm>
          <a:off x="1336675" y="1028700"/>
          <a:ext cx="6876415" cy="4167505"/>
        </p:xfrm>
        <a:graphic>
          <a:graphicData uri="http://schemas.openxmlformats.org/drawingml/2006/table">
            <a:tbl>
              <a:tblPr firstRow="1" bandRow="1">
                <a:tableStyleId>{8A107856-5554-42FB-B03E-39F5DBC370BA}</a:tableStyleId>
              </a:tblPr>
              <a:tblGrid>
                <a:gridCol w="934085"/>
                <a:gridCol w="856615"/>
                <a:gridCol w="915035"/>
                <a:gridCol w="909320"/>
                <a:gridCol w="728980"/>
                <a:gridCol w="708025"/>
                <a:gridCol w="915035"/>
                <a:gridCol w="909320"/>
              </a:tblGrid>
              <a:tr h="502920">
                <a:tc>
                  <a:txBody>
                    <a:bodyPr/>
                    <a:lstStyle/>
                    <a:p>
                      <a:pPr algn="ctr">
                        <a:buNone/>
                      </a:pPr>
                      <a:r>
                        <a:rPr lang="zh-CN" altLang="en-US"/>
                        <a:t>参考文献</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构件编号</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冲击质量</a:t>
                      </a:r>
                      <a:endParaRPr lang="zh-CN" altLang="en-US"/>
                    </a:p>
                    <a:p>
                      <a:pPr algn="ctr">
                        <a:buNone/>
                      </a:pPr>
                      <a:r>
                        <a:rPr lang="en-US" altLang="zh-CN"/>
                        <a:t>kg</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冲击速度</a:t>
                      </a:r>
                      <a:r>
                        <a:rPr lang="en-US" altLang="zh-CN"/>
                        <a:t>m/s</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Mu</a:t>
                      </a:r>
                      <a:endParaRPr lang="en-US" altLang="zh-CN"/>
                    </a:p>
                    <a:p>
                      <a:pPr algn="ctr">
                        <a:buNone/>
                      </a:pPr>
                      <a:r>
                        <a:rPr lang="en-US" altLang="zh-CN"/>
                        <a:t>kN•m</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en-US" altLang="zh-CN"/>
                        <a:t>Vu</a:t>
                      </a:r>
                      <a:endParaRPr lang="en-US" altLang="zh-CN"/>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判别准则</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lgn="ctr">
                        <a:buNone/>
                      </a:pPr>
                      <a:r>
                        <a:rPr lang="zh-CN" altLang="en-US"/>
                        <a:t>试验结果</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99415">
                <a:tc>
                  <a:txBody>
                    <a:bodyPr/>
                    <a:lstStyle/>
                    <a:p>
                      <a:pPr algn="ctr">
                        <a:buNone/>
                      </a:pPr>
                      <a:r>
                        <a:rPr lang="zh-CN" altLang="en-US"/>
                        <a:t>Saatci</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SS3b</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600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8.00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128.91</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497.90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弯曲</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r>
              <a:tr h="399415">
                <a:tc rowSpan="2">
                  <a:txBody>
                    <a:bodyPr/>
                    <a:lstStyle/>
                    <a:p>
                      <a:pPr algn="ctr">
                        <a:buNone/>
                      </a:pPr>
                      <a:r>
                        <a:rPr lang="zh-CN" altLang="en-US"/>
                        <a:t>Tachibana</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A2-1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450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3.50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18.54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130.38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lnB>
                      <a:noFill/>
                    </a:lnB>
                  </a:tcPr>
                </a:tc>
                <a:tc>
                  <a:txBody>
                    <a:bodyPr/>
                    <a:lstStyle/>
                    <a:p>
                      <a:pPr algn="ctr">
                        <a:buNone/>
                      </a:pPr>
                      <a:r>
                        <a:rPr lang="zh-CN" altLang="en-US"/>
                        <a:t>A2-2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300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5.00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18.54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130.38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9415">
                <a:tc rowSpan="6">
                  <a:txBody>
                    <a:bodyPr/>
                    <a:lstStyle/>
                    <a:p>
                      <a:pPr algn="ctr">
                        <a:buNone/>
                      </a:pPr>
                      <a:r>
                        <a:rPr lang="zh-CN" altLang="en-US"/>
                        <a:t>曾翔</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BD1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243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4.15</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88.96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173.80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未破坏</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未破坏</a:t>
                      </a:r>
                      <a:endParaRPr lang="zh-CN" altLang="en-US"/>
                    </a:p>
                  </a:txBody>
                  <a:tcPr anchor="ctr" anchorCtr="1">
                    <a:lnL>
                      <a:noFill/>
                    </a:lnL>
                    <a:lnR>
                      <a:noFill/>
                    </a:lnR>
                    <a:lnT>
                      <a:noFill/>
                    </a:lnT>
                    <a:lnB>
                      <a:noFill/>
                    </a:lnB>
                    <a:lnTlToBr>
                      <a:noFill/>
                    </a:lnTlToBr>
                    <a:lnBlToTr>
                      <a:noFill/>
                    </a:lnBlToTr>
                  </a:tcPr>
                </a:tc>
              </a:tr>
              <a:tr h="398780">
                <a:tc vMerge="1">
                  <a:tcPr anchor="ctr" anchorCtr="1">
                    <a:lnL>
                      <a:noFill/>
                    </a:lnL>
                    <a:lnR>
                      <a:noFill/>
                    </a:lnR>
                  </a:tcPr>
                </a:tc>
                <a:tc>
                  <a:txBody>
                    <a:bodyPr/>
                    <a:lstStyle/>
                    <a:p>
                      <a:pPr algn="ctr">
                        <a:buNone/>
                      </a:pPr>
                      <a:r>
                        <a:rPr lang="zh-CN" altLang="en-US"/>
                        <a:t>BD2</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243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7.11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88.96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172.53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弯剪</a:t>
                      </a:r>
                      <a:endParaRPr lang="zh-CN" altLang="en-US"/>
                    </a:p>
                  </a:txBody>
                  <a:tcPr anchor="ctr" anchorCtr="1">
                    <a:lnL>
                      <a:noFill/>
                    </a:lnL>
                    <a:lnR>
                      <a:noFill/>
                    </a:lnR>
                    <a:lnT>
                      <a:noFill/>
                    </a:lnT>
                    <a:lnB>
                      <a:noFill/>
                    </a:lnB>
                    <a:lnTlToBr>
                      <a:noFill/>
                    </a:lnTlToBr>
                    <a:lnBlToTr>
                      <a:noFill/>
                    </a:lnBlToTr>
                  </a:tcPr>
                </a:tc>
              </a:tr>
              <a:tr h="398780">
                <a:tc vMerge="1">
                  <a:tcPr anchor="ctr" anchorCtr="1">
                    <a:lnL>
                      <a:noFill/>
                    </a:lnL>
                    <a:lnR>
                      <a:noFill/>
                    </a:lnR>
                  </a:tcPr>
                </a:tc>
                <a:tc>
                  <a:txBody>
                    <a:bodyPr/>
                    <a:lstStyle/>
                    <a:p>
                      <a:pPr algn="ctr">
                        <a:buNone/>
                      </a:pPr>
                      <a:r>
                        <a:rPr lang="zh-CN" altLang="en-US"/>
                        <a:t>BD3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243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11.96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88.96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172.53</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BD4</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578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7.81</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88.96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186.25</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399415">
                <a:tc vMerge="1">
                  <a:tcPr anchor="ctr" anchorCtr="1">
                    <a:lnL>
                      <a:noFill/>
                    </a:lnL>
                    <a:lnR>
                      <a:noFill/>
                    </a:lnR>
                  </a:tcPr>
                </a:tc>
                <a:tc>
                  <a:txBody>
                    <a:bodyPr/>
                    <a:lstStyle/>
                    <a:p>
                      <a:pPr algn="ctr">
                        <a:buNone/>
                      </a:pPr>
                      <a:r>
                        <a:rPr lang="zh-CN" altLang="en-US"/>
                        <a:t>BD5</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578</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5.10</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88.96</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186.25</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c>
                  <a:txBody>
                    <a:bodyPr/>
                    <a:lstStyle/>
                    <a:p>
                      <a:pPr algn="ctr">
                        <a:buNone/>
                      </a:pPr>
                      <a:r>
                        <a:rPr lang="zh-CN" altLang="en-US"/>
                        <a:t>剪切</a:t>
                      </a:r>
                      <a:endParaRPr lang="zh-CN" altLang="en-US"/>
                    </a:p>
                  </a:txBody>
                  <a:tcPr anchor="ctr" anchorCtr="1">
                    <a:lnL>
                      <a:noFill/>
                    </a:lnL>
                    <a:lnR>
                      <a:noFill/>
                    </a:lnR>
                    <a:lnT>
                      <a:noFill/>
                    </a:lnT>
                    <a:lnB>
                      <a:noFill/>
                    </a:lnB>
                    <a:lnTlToBr>
                      <a:noFill/>
                    </a:lnTlToBr>
                    <a:lnBlToTr>
                      <a:noFill/>
                    </a:lnBlToTr>
                  </a:tcPr>
                </a:tc>
              </a:tr>
              <a:tr h="0">
                <a:tc vMerge="1">
                  <a:tcPr anchor="ctr" anchorCtr="1">
                    <a:lnL>
                      <a:noFill/>
                    </a:lnL>
                    <a:lnR>
                      <a:noFill/>
                    </a:lnR>
                    <a:lnB>
                      <a:noFill/>
                    </a:lnB>
                  </a:tcPr>
                </a:tc>
                <a:tc rowSpan="2">
                  <a:txBody>
                    <a:bodyPr/>
                    <a:lstStyle/>
                    <a:p>
                      <a:pPr algn="ctr">
                        <a:buNone/>
                      </a:pPr>
                      <a:r>
                        <a:rPr lang="en-US" altLang="zh-CN"/>
                        <a:t>C4</a:t>
                      </a:r>
                      <a:endParaRPr lang="en-US" altLang="zh-CN"/>
                    </a:p>
                  </a:txBody>
                  <a:tcPr anchor="ctr" anchorCtr="1">
                    <a:lnL>
                      <a:noFill/>
                    </a:lnL>
                    <a:lnR>
                      <a:noFill/>
                    </a:lnR>
                    <a:lnT>
                      <a:noFill/>
                    </a:lnT>
                    <a:lnB w="12700">
                      <a:solidFill>
                        <a:schemeClr val="accent2">
                          <a:lumMod val="75000"/>
                        </a:schemeClr>
                      </a:solidFill>
                      <a:prstDash val="solid"/>
                    </a:lnB>
                    <a:lnTlToBr>
                      <a:noFill/>
                    </a:lnTlToBr>
                    <a:lnBlToTr>
                      <a:noFill/>
                    </a:lnBlToTr>
                  </a:tcPr>
                </a:tc>
                <a:tc rowSpan="2">
                  <a:txBody>
                    <a:bodyPr/>
                    <a:lstStyle/>
                    <a:p>
                      <a:pPr algn="ctr">
                        <a:buNone/>
                      </a:pPr>
                      <a:r>
                        <a:rPr lang="en-US" altLang="zh-CN"/>
                        <a:t>868</a:t>
                      </a:r>
                      <a:endParaRPr lang="en-US" altLang="zh-CN"/>
                    </a:p>
                  </a:txBody>
                  <a:tcPr anchor="ctr" anchorCtr="1">
                    <a:lnL>
                      <a:noFill/>
                    </a:lnL>
                    <a:lnR>
                      <a:noFill/>
                    </a:lnR>
                    <a:lnT>
                      <a:noFill/>
                    </a:lnT>
                    <a:lnB w="12700">
                      <a:solidFill>
                        <a:schemeClr val="accent2">
                          <a:lumMod val="75000"/>
                        </a:schemeClr>
                      </a:solidFill>
                      <a:prstDash val="solid"/>
                    </a:lnB>
                    <a:lnTlToBr>
                      <a:noFill/>
                    </a:lnTlToBr>
                    <a:lnBlToTr>
                      <a:noFill/>
                    </a:lnBlToTr>
                  </a:tcPr>
                </a:tc>
                <a:tc rowSpan="2">
                  <a:txBody>
                    <a:bodyPr/>
                    <a:lstStyle/>
                    <a:p>
                      <a:pPr algn="ctr">
                        <a:buNone/>
                      </a:pPr>
                      <a:r>
                        <a:rPr lang="en-US" altLang="zh-CN"/>
                        <a:t>7.14</a:t>
                      </a:r>
                      <a:endParaRPr lang="en-US" altLang="zh-CN"/>
                    </a:p>
                  </a:txBody>
                  <a:tcPr anchor="ctr" anchorCtr="1">
                    <a:lnL>
                      <a:noFill/>
                    </a:lnL>
                    <a:lnR>
                      <a:noFill/>
                    </a:lnR>
                    <a:lnT>
                      <a:noFill/>
                    </a:lnT>
                    <a:lnB w="12700">
                      <a:solidFill>
                        <a:schemeClr val="accent2">
                          <a:lumMod val="75000"/>
                        </a:schemeClr>
                      </a:solidFill>
                      <a:prstDash val="solid"/>
                    </a:lnB>
                    <a:lnTlToBr>
                      <a:noFill/>
                    </a:lnTlToBr>
                    <a:lnBlToTr>
                      <a:noFill/>
                    </a:lnBlToTr>
                  </a:tcPr>
                </a:tc>
                <a:tc rowSpan="2">
                  <a:txBody>
                    <a:bodyPr/>
                    <a:lstStyle/>
                    <a:p>
                      <a:pPr algn="ctr">
                        <a:buNone/>
                      </a:pPr>
                      <a:r>
                        <a:rPr lang="en-US" altLang="zh-CN"/>
                        <a:t>316.39</a:t>
                      </a:r>
                      <a:endParaRPr lang="en-US" altLang="zh-CN"/>
                    </a:p>
                  </a:txBody>
                  <a:tcPr anchor="ctr" anchorCtr="1">
                    <a:lnL>
                      <a:noFill/>
                    </a:lnL>
                    <a:lnR>
                      <a:noFill/>
                    </a:lnR>
                    <a:lnT>
                      <a:noFill/>
                    </a:lnT>
                    <a:lnB w="12700">
                      <a:solidFill>
                        <a:schemeClr val="accent2">
                          <a:lumMod val="75000"/>
                        </a:schemeClr>
                      </a:solidFill>
                      <a:prstDash val="solid"/>
                    </a:lnB>
                    <a:lnTlToBr>
                      <a:noFill/>
                    </a:lnTlToBr>
                    <a:lnBlToTr>
                      <a:noFill/>
                    </a:lnBlToTr>
                  </a:tcPr>
                </a:tc>
                <a:tc rowSpan="2">
                  <a:txBody>
                    <a:bodyPr/>
                    <a:lstStyle/>
                    <a:p>
                      <a:pPr algn="ctr">
                        <a:buNone/>
                      </a:pPr>
                      <a:r>
                        <a:rPr lang="en-US" altLang="zh-CN"/>
                        <a:t>175.71</a:t>
                      </a:r>
                      <a:endParaRPr lang="en-US" altLang="zh-CN"/>
                    </a:p>
                  </a:txBody>
                  <a:tcPr anchor="ctr" anchorCtr="1">
                    <a:lnL>
                      <a:noFill/>
                    </a:lnL>
                    <a:lnR>
                      <a:noFill/>
                    </a:lnR>
                    <a:lnT>
                      <a:noFill/>
                    </a:lnT>
                    <a:lnB w="12700">
                      <a:solidFill>
                        <a:schemeClr val="accent2">
                          <a:lumMod val="75000"/>
                        </a:schemeClr>
                      </a:solidFill>
                      <a:prstDash val="solid"/>
                    </a:lnB>
                    <a:lnTlToBr>
                      <a:noFill/>
                    </a:lnTlToBr>
                    <a:lnBlToTr>
                      <a:noFill/>
                    </a:lnBlToTr>
                  </a:tcPr>
                </a:tc>
                <a:tc rowSpan="2">
                  <a:txBody>
                    <a:bodyPr/>
                    <a:lstStyle/>
                    <a:p>
                      <a:pPr algn="ctr">
                        <a:buNone/>
                      </a:pPr>
                      <a:r>
                        <a:rPr lang="zh-CN" altLang="en-US"/>
                        <a:t>剪切</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rowSpan="2">
                  <a:txBody>
                    <a:bodyPr/>
                    <a:lstStyle/>
                    <a:p>
                      <a:pPr algn="ctr">
                        <a:buNone/>
                      </a:pPr>
                      <a:r>
                        <a:rPr lang="zh-CN" altLang="en-US"/>
                        <a:t>剪切</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r>
              <a:tr h="399415">
                <a:tc>
                  <a:txBody>
                    <a:bodyPr/>
                    <a:lstStyle/>
                    <a:p>
                      <a:pPr algn="ctr">
                        <a:buNone/>
                      </a:pPr>
                      <a:r>
                        <a:rPr lang="zh-CN" altLang="en-US" sz="1350"/>
                        <a:t>赵德博</a:t>
                      </a:r>
                      <a:endParaRPr lang="zh-CN" altLang="en-US" sz="1350"/>
                    </a:p>
                  </a:txBody>
                  <a:tcPr anchor="ctr" anchorCtr="1">
                    <a:lnL>
                      <a:noFill/>
                    </a:lnL>
                    <a:lnR>
                      <a:noFill/>
                    </a:lnR>
                    <a:lnT>
                      <a:noFill/>
                    </a:lnT>
                    <a:lnB w="12700">
                      <a:solidFill>
                        <a:schemeClr val="accent2">
                          <a:lumMod val="75000"/>
                        </a:schemeClr>
                      </a:solidFill>
                      <a:prstDash val="solid"/>
                    </a:lnB>
                    <a:lnTlToBr>
                      <a:noFill/>
                    </a:lnTlToBr>
                    <a:lnBlToTr>
                      <a:noFill/>
                    </a:lnBlToTr>
                  </a:tcPr>
                </a:tc>
                <a:tc vMerge="1">
                  <a:tcPr anchor="ctr" anchorCtr="1">
                    <a:lnL>
                      <a:noFill/>
                    </a:lnL>
                    <a:lnR>
                      <a:noFill/>
                    </a:lnR>
                    <a:lnB w="12700">
                      <a:solidFill>
                        <a:schemeClr val="accent2">
                          <a:lumMod val="75000"/>
                        </a:schemeClr>
                      </a:solidFill>
                      <a:prstDash val="solid"/>
                    </a:lnB>
                  </a:tcPr>
                </a:tc>
                <a:tc vMerge="1">
                  <a:tcPr anchor="ctr" anchorCtr="1">
                    <a:lnL>
                      <a:noFill/>
                    </a:lnL>
                    <a:lnR>
                      <a:noFill/>
                    </a:lnR>
                    <a:lnB w="12700">
                      <a:solidFill>
                        <a:schemeClr val="accent2">
                          <a:lumMod val="75000"/>
                        </a:schemeClr>
                      </a:solidFill>
                      <a:prstDash val="solid"/>
                    </a:lnB>
                  </a:tcPr>
                </a:tc>
                <a:tc vMerge="1">
                  <a:tcPr anchor="ctr" anchorCtr="1">
                    <a:lnL>
                      <a:noFill/>
                    </a:lnL>
                    <a:lnR>
                      <a:noFill/>
                    </a:lnR>
                    <a:lnB w="12700">
                      <a:solidFill>
                        <a:schemeClr val="accent2">
                          <a:lumMod val="75000"/>
                        </a:schemeClr>
                      </a:solidFill>
                      <a:prstDash val="solid"/>
                    </a:lnB>
                  </a:tcPr>
                </a:tc>
                <a:tc vMerge="1">
                  <a:tcPr anchor="ctr" anchorCtr="1">
                    <a:lnL>
                      <a:noFill/>
                    </a:lnL>
                    <a:lnR>
                      <a:noFill/>
                    </a:lnR>
                    <a:lnB w="12700">
                      <a:solidFill>
                        <a:schemeClr val="accent2">
                          <a:lumMod val="75000"/>
                        </a:schemeClr>
                      </a:solidFill>
                      <a:prstDash val="solid"/>
                    </a:lnB>
                  </a:tcPr>
                </a:tc>
                <a:tc vMerge="1">
                  <a:tcPr anchor="ctr" anchorCtr="1">
                    <a:lnL>
                      <a:noFill/>
                    </a:lnL>
                    <a:lnR>
                      <a:noFill/>
                    </a:lnR>
                    <a:lnB w="12700">
                      <a:solidFill>
                        <a:schemeClr val="accent2">
                          <a:lumMod val="75000"/>
                        </a:schemeClr>
                      </a:solidFill>
                      <a:prstDash val="solid"/>
                    </a:lnB>
                  </a:tcPr>
                </a:tc>
                <a:tc vMerge="1">
                  <a:tcPr anchor="ctr" anchorCtr="1">
                    <a:lnL>
                      <a:noFill/>
                    </a:lnL>
                    <a:lnR>
                      <a:noFill/>
                    </a:lnR>
                    <a:lnB w="12700">
                      <a:solidFill>
                        <a:schemeClr val="accent2">
                          <a:lumMod val="75000"/>
                        </a:schemeClr>
                      </a:solidFill>
                      <a:prstDash val="solid"/>
                    </a:lnB>
                  </a:tcPr>
                </a:tc>
                <a:tc vMerge="1">
                  <a:tcPr anchor="ctr" anchorCtr="1">
                    <a:lnL>
                      <a:noFill/>
                    </a:lnL>
                    <a:lnR>
                      <a:noFill/>
                    </a:lnR>
                    <a:lnB w="12700">
                      <a:solidFill>
                        <a:schemeClr val="accent2">
                          <a:lumMod val="75000"/>
                        </a:schemeClr>
                      </a:solidFill>
                      <a:prstDash val="solid"/>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021320" cy="491490"/>
          </a:xfrm>
          <a:prstGeom prst="rect">
            <a:avLst/>
          </a:prstGeom>
        </p:spPr>
        <p:txBody>
          <a:bodyPr wrap="none">
            <a:spAutoFit/>
          </a:bodyPr>
          <a:lstStyle/>
          <a:p>
            <a:pPr algn="l" defTabSz="685800"/>
            <a:r>
              <a:rPr lang="zh-CN" altLang="en-US" sz="2600" dirty="0">
                <a:latin typeface="微软雅黑" panose="020B0503020204020204" pitchFamily="34" charset="-122"/>
                <a:ea typeface="微软雅黑" panose="020B0503020204020204" pitchFamily="34" charset="-122"/>
                <a:cs typeface="微软雅黑" panose="020B0503020204020204" pitchFamily="34" charset="-122"/>
                <a:sym typeface="+mn-ea"/>
              </a:rPr>
              <a:t>冲击下基于弯剪承载力-效应曲线的RC梁破坏模式判别</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26855" cy="152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332041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dirty="0">
                <a:latin typeface="黑体" panose="02010609060101010101" charset="-122"/>
                <a:ea typeface="黑体" panose="02010609060101010101" charset="-122"/>
              </a:rPr>
              <a:t>关键参数对破坏模式的影响</a:t>
            </a:r>
            <a:endParaRPr lang="zh-CN" altLang="en-US" dirty="0">
              <a:latin typeface="黑体" panose="02010609060101010101" charset="-122"/>
              <a:ea typeface="黑体" panose="02010609060101010101" charset="-122"/>
            </a:endParaRPr>
          </a:p>
        </p:txBody>
      </p:sp>
      <p:pic>
        <p:nvPicPr>
          <p:cNvPr id="2" name="图片 1" descr="36"/>
          <p:cNvPicPr>
            <a:picLocks noChangeAspect="1"/>
          </p:cNvPicPr>
          <p:nvPr/>
        </p:nvPicPr>
        <p:blipFill>
          <a:blip r:embed="rId1"/>
          <a:stretch>
            <a:fillRect/>
          </a:stretch>
        </p:blipFill>
        <p:spPr>
          <a:xfrm>
            <a:off x="332740" y="1226820"/>
            <a:ext cx="2340000" cy="1791010"/>
          </a:xfrm>
          <a:prstGeom prst="rect">
            <a:avLst/>
          </a:prstGeom>
        </p:spPr>
      </p:pic>
      <p:pic>
        <p:nvPicPr>
          <p:cNvPr id="3" name="图片 2" descr="37"/>
          <p:cNvPicPr>
            <a:picLocks noChangeAspect="1"/>
          </p:cNvPicPr>
          <p:nvPr/>
        </p:nvPicPr>
        <p:blipFill>
          <a:blip r:embed="rId2"/>
          <a:stretch>
            <a:fillRect/>
          </a:stretch>
        </p:blipFill>
        <p:spPr>
          <a:xfrm>
            <a:off x="2535555" y="1264920"/>
            <a:ext cx="2340000" cy="1791010"/>
          </a:xfrm>
          <a:prstGeom prst="rect">
            <a:avLst/>
          </a:prstGeom>
        </p:spPr>
      </p:pic>
      <p:pic>
        <p:nvPicPr>
          <p:cNvPr id="4" name="图片 3" descr="38"/>
          <p:cNvPicPr>
            <a:picLocks noChangeAspect="1"/>
          </p:cNvPicPr>
          <p:nvPr/>
        </p:nvPicPr>
        <p:blipFill>
          <a:blip r:embed="rId3"/>
          <a:stretch>
            <a:fillRect/>
          </a:stretch>
        </p:blipFill>
        <p:spPr>
          <a:xfrm>
            <a:off x="4812030" y="1226820"/>
            <a:ext cx="2340000" cy="1791010"/>
          </a:xfrm>
          <a:prstGeom prst="rect">
            <a:avLst/>
          </a:prstGeom>
        </p:spPr>
      </p:pic>
      <p:pic>
        <p:nvPicPr>
          <p:cNvPr id="5" name="图片 4" descr="39"/>
          <p:cNvPicPr>
            <a:picLocks noChangeAspect="1"/>
          </p:cNvPicPr>
          <p:nvPr/>
        </p:nvPicPr>
        <p:blipFill>
          <a:blip r:embed="rId4"/>
          <a:stretch>
            <a:fillRect/>
          </a:stretch>
        </p:blipFill>
        <p:spPr>
          <a:xfrm>
            <a:off x="6920865" y="1226820"/>
            <a:ext cx="2340000" cy="1791010"/>
          </a:xfrm>
          <a:prstGeom prst="rect">
            <a:avLst/>
          </a:prstGeom>
        </p:spPr>
      </p:pic>
      <p:sp>
        <p:nvSpPr>
          <p:cNvPr id="6" name="文本框 5"/>
          <p:cNvSpPr txBox="1"/>
          <p:nvPr/>
        </p:nvSpPr>
        <p:spPr>
          <a:xfrm>
            <a:off x="2044065" y="3017520"/>
            <a:ext cx="1345565" cy="275590"/>
          </a:xfrm>
          <a:prstGeom prst="rect">
            <a:avLst/>
          </a:prstGeom>
          <a:noFill/>
        </p:spPr>
        <p:txBody>
          <a:bodyPr wrap="square" rtlCol="0" anchor="t">
            <a:spAutoFit/>
          </a:bodyPr>
          <a:lstStyle/>
          <a:p>
            <a:r>
              <a:rPr lang="zh-CN" altLang="en-US" sz="1200">
                <a:latin typeface="黑体" panose="02010609060101010101" charset="-122"/>
                <a:ea typeface="黑体" panose="02010609060101010101" charset="-122"/>
                <a:sym typeface="+mn-ea"/>
              </a:rPr>
              <a:t>冲击速度影响</a:t>
            </a:r>
            <a:endParaRPr lang="zh-CN" altLang="en-US" sz="1200">
              <a:latin typeface="黑体" panose="02010609060101010101" charset="-122"/>
              <a:ea typeface="黑体" panose="02010609060101010101" charset="-122"/>
              <a:sym typeface="+mn-ea"/>
            </a:endParaRPr>
          </a:p>
        </p:txBody>
      </p:sp>
      <p:sp>
        <p:nvSpPr>
          <p:cNvPr id="8" name="文本框 7"/>
          <p:cNvSpPr txBox="1"/>
          <p:nvPr/>
        </p:nvSpPr>
        <p:spPr>
          <a:xfrm>
            <a:off x="6493510" y="2975610"/>
            <a:ext cx="1035050" cy="275590"/>
          </a:xfrm>
          <a:prstGeom prst="rect">
            <a:avLst/>
          </a:prstGeom>
          <a:noFill/>
        </p:spPr>
        <p:txBody>
          <a:bodyPr wrap="square" rtlCol="0">
            <a:spAutoFit/>
          </a:bodyPr>
          <a:lstStyle/>
          <a:p>
            <a:r>
              <a:rPr lang="zh-CN" altLang="en-US" sz="1200">
                <a:latin typeface="黑体" panose="02010609060101010101" charset="-122"/>
                <a:ea typeface="黑体" panose="02010609060101010101" charset="-122"/>
              </a:rPr>
              <a:t>配箍率影响</a:t>
            </a:r>
            <a:endParaRPr lang="zh-CN" altLang="en-US" sz="1200">
              <a:latin typeface="黑体" panose="02010609060101010101" charset="-122"/>
              <a:ea typeface="黑体" panose="02010609060101010101" charset="-122"/>
            </a:endParaRPr>
          </a:p>
        </p:txBody>
      </p:sp>
      <p:sp>
        <p:nvSpPr>
          <p:cNvPr id="7" name="矩形 6"/>
          <p:cNvSpPr/>
          <p:nvPr/>
        </p:nvSpPr>
        <p:spPr>
          <a:xfrm>
            <a:off x="381635" y="1214755"/>
            <a:ext cx="4489450" cy="2101850"/>
          </a:xfrm>
          <a:prstGeom prst="rect">
            <a:avLst/>
          </a:prstGeom>
          <a:noFill/>
          <a:ln w="12700"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34585" y="1214755"/>
            <a:ext cx="4152900" cy="2101850"/>
          </a:xfrm>
          <a:prstGeom prst="rect">
            <a:avLst/>
          </a:prstGeom>
          <a:noFill/>
          <a:ln w="12700"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34670" y="3729355"/>
            <a:ext cx="8304530" cy="922020"/>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随着冲击速度的增大，RC梁越倾向于发生剪切破坏；</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随着配箍率的减小，梁体越倾向于发生剪切破坏，提高配箍率降低了剪切破坏发生的可能性。</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381635" y="3545205"/>
            <a:ext cx="8705850" cy="1275715"/>
          </a:xfrm>
          <a:prstGeom prst="rect">
            <a:avLst/>
          </a:prstGeom>
          <a:noFill/>
          <a:ln w="12700"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3290" y="194437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3.46</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923290" y="145923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7.08</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23290" y="171831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5.30</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3119755" y="1414145"/>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7.14</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270885" y="162814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6.40</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446780" y="1730375"/>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5.56</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710940" y="1809750"/>
            <a:ext cx="517525" cy="213995"/>
          </a:xfrm>
          <a:prstGeom prst="rect">
            <a:avLst/>
          </a:prstGeom>
          <a:noFill/>
        </p:spPr>
        <p:txBody>
          <a:bodyPr wrap="square" rtlCol="0">
            <a:spAutoFit/>
          </a:bodyPr>
          <a:lstStyle/>
          <a:p>
            <a:r>
              <a:rPr lang="en-US" altLang="zh-CN" sz="800" dirty="0">
                <a:solidFill>
                  <a:srgbClr val="C00000"/>
                </a:solidFill>
                <a:latin typeface="微软雅黑" panose="020B0503020204020204" pitchFamily="34" charset="-122"/>
                <a:ea typeface="微软雅黑" panose="020B0503020204020204" pitchFamily="34" charset="-122"/>
              </a:rPr>
              <a:t>4.60</a:t>
            </a:r>
            <a:endParaRPr lang="en-US" altLang="zh-CN" sz="800" dirty="0">
              <a:solidFill>
                <a:srgbClr val="C00000"/>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540375" y="145923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0.0%</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473065" y="1864995"/>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0.1%</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473065" y="207899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0.2%</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412105" y="227076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0.3%</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459345" y="163576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0.0%</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7650480" y="180975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0.1%</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905115" y="195326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0.2%</a:t>
            </a:r>
            <a:endParaRPr lang="en-US" altLang="zh-CN" sz="800">
              <a:solidFill>
                <a:srgbClr val="C00000"/>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8072755" y="2270760"/>
            <a:ext cx="517525" cy="213995"/>
          </a:xfrm>
          <a:prstGeom prst="rect">
            <a:avLst/>
          </a:prstGeom>
          <a:noFill/>
        </p:spPr>
        <p:txBody>
          <a:bodyPr wrap="square" rtlCol="0">
            <a:spAutoFit/>
          </a:bodyPr>
          <a:lstStyle/>
          <a:p>
            <a:r>
              <a:rPr lang="en-US" altLang="zh-CN" sz="800">
                <a:solidFill>
                  <a:srgbClr val="C00000"/>
                </a:solidFill>
                <a:latin typeface="微软雅黑" panose="020B0503020204020204" pitchFamily="34" charset="-122"/>
                <a:ea typeface="微软雅黑" panose="020B0503020204020204" pitchFamily="34" charset="-122"/>
              </a:rPr>
              <a:t>0.3%</a:t>
            </a:r>
            <a:endParaRPr lang="en-US" altLang="zh-CN" sz="80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1754315" y="1894983"/>
            <a:ext cx="1357532" cy="1357978"/>
          </a:xfrm>
          <a:prstGeom prst="rect">
            <a:avLst/>
          </a:prstGeom>
        </p:spPr>
      </p:pic>
      <p:cxnSp>
        <p:nvCxnSpPr>
          <p:cNvPr id="12" name="直接连接符 11"/>
          <p:cNvCxnSpPr/>
          <p:nvPr/>
        </p:nvCxnSpPr>
        <p:spPr>
          <a:xfrm>
            <a:off x="3331076" y="1701682"/>
            <a:ext cx="0" cy="1744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3550285" y="2085975"/>
            <a:ext cx="4806950" cy="976630"/>
          </a:xfrm>
          <a:prstGeom prst="rect">
            <a:avLst/>
          </a:prstGeom>
          <a:noFill/>
        </p:spPr>
        <p:txBody>
          <a:bodyPr wrap="square" lIns="51465" tIns="25732" rIns="51465" bIns="25732" rtlCol="0">
            <a:spAutoFit/>
          </a:bodyPr>
          <a:lstStyle>
            <a:defPPr>
              <a:defRPr lang="zh-CN"/>
            </a:defPPr>
            <a:lvl1pPr>
              <a:defRPr sz="2000">
                <a:solidFill>
                  <a:schemeClr val="bg1"/>
                </a:solidFill>
                <a:latin typeface="微软雅黑" panose="020B0503020204020204" pitchFamily="34" charset="-122"/>
                <a:ea typeface="微软雅黑" panose="020B0503020204020204" pitchFamily="34" charset="-122"/>
              </a:defRPr>
            </a:lvl1pPr>
          </a:lstStyle>
          <a:p>
            <a:r>
              <a:rPr lang="en-US" altLang="zh-CN" sz="3005" b="1" dirty="0">
                <a:solidFill>
                  <a:srgbClr val="0070C0"/>
                </a:solidFill>
                <a:latin typeface="微软雅黑" panose="020B0503020204020204" pitchFamily="34" charset="-122"/>
                <a:ea typeface="微软雅黑" panose="020B0503020204020204" pitchFamily="34" charset="-122"/>
              </a:rPr>
              <a:t>4</a:t>
            </a:r>
            <a:r>
              <a:rPr lang="zh-CN" altLang="en-US" sz="3005" b="1" dirty="0">
                <a:solidFill>
                  <a:srgbClr val="0070C0"/>
                </a:solidFill>
                <a:latin typeface="微软雅黑" panose="020B0503020204020204" pitchFamily="34" charset="-122"/>
                <a:ea typeface="微软雅黑" panose="020B0503020204020204" pitchFamily="34" charset="-122"/>
              </a:rPr>
              <a:t>、冲击下RC梁基于IDDOF</a:t>
            </a:r>
            <a:endParaRPr lang="zh-CN" altLang="en-US" sz="3005" b="1" dirty="0">
              <a:solidFill>
                <a:srgbClr val="0070C0"/>
              </a:solidFill>
              <a:latin typeface="微软雅黑" panose="020B0503020204020204" pitchFamily="34" charset="-122"/>
              <a:ea typeface="微软雅黑" panose="020B0503020204020204" pitchFamily="34" charset="-122"/>
            </a:endParaRPr>
          </a:p>
          <a:p>
            <a:r>
              <a:rPr lang="en-US" altLang="zh-CN" sz="3005" b="1" dirty="0">
                <a:solidFill>
                  <a:srgbClr val="0070C0"/>
                </a:solidFill>
                <a:latin typeface="微软雅黑" panose="020B0503020204020204" pitchFamily="34" charset="-122"/>
                <a:ea typeface="微软雅黑" panose="020B0503020204020204" pitchFamily="34" charset="-122"/>
              </a:rPr>
              <a:t>      </a:t>
            </a:r>
            <a:r>
              <a:rPr lang="zh-CN" altLang="en-US" sz="3005" b="1" dirty="0">
                <a:solidFill>
                  <a:srgbClr val="0070C0"/>
                </a:solidFill>
                <a:latin typeface="微软雅黑" panose="020B0503020204020204" pitchFamily="34" charset="-122"/>
                <a:ea typeface="微软雅黑" panose="020B0503020204020204" pitchFamily="34" charset="-122"/>
              </a:rPr>
              <a:t>法的弯剪效应曲线研究</a:t>
            </a:r>
            <a:endParaRPr lang="zh-CN" altLang="en-US" sz="3005"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12558" y="0"/>
            <a:ext cx="9152856" cy="57199"/>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
        <p:nvSpPr>
          <p:cNvPr id="8" name="矩形 7"/>
          <p:cNvSpPr/>
          <p:nvPr/>
        </p:nvSpPr>
        <p:spPr>
          <a:xfrm>
            <a:off x="-32725" y="4981590"/>
            <a:ext cx="9197662" cy="16635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6941820"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冲击下RC梁基于IDDOF法的弯剪效应曲线研究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6695" cy="15875"/>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35" name="图片 34" descr="34"/>
          <p:cNvPicPr>
            <a:picLocks noChangeAspect="1"/>
          </p:cNvPicPr>
          <p:nvPr>
            <p:custDataLst>
              <p:tags r:id="rId1"/>
            </p:custDataLst>
          </p:nvPr>
        </p:nvPicPr>
        <p:blipFill>
          <a:blip r:embed="rId2"/>
          <a:stretch>
            <a:fillRect/>
          </a:stretch>
        </p:blipFill>
        <p:spPr>
          <a:xfrm>
            <a:off x="537845" y="628015"/>
            <a:ext cx="1497965" cy="1146810"/>
          </a:xfrm>
          <a:prstGeom prst="rect">
            <a:avLst/>
          </a:prstGeom>
        </p:spPr>
      </p:pic>
      <p:sp>
        <p:nvSpPr>
          <p:cNvPr id="36" name="右箭头 35"/>
          <p:cNvSpPr/>
          <p:nvPr>
            <p:custDataLst>
              <p:tags r:id="rId3"/>
            </p:custDataLst>
          </p:nvPr>
        </p:nvSpPr>
        <p:spPr>
          <a:xfrm>
            <a:off x="2207895" y="1066800"/>
            <a:ext cx="615315" cy="202565"/>
          </a:xfrm>
          <a:prstGeom prst="rightArrow">
            <a:avLst/>
          </a:prstGeom>
          <a:noFill/>
          <a:ln w="15875" cmpd="sng">
            <a:solidFill>
              <a:srgbClr val="C0000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p:cNvSpPr txBox="1"/>
          <p:nvPr/>
        </p:nvSpPr>
        <p:spPr>
          <a:xfrm>
            <a:off x="2991485" y="969010"/>
            <a:ext cx="1090930" cy="398780"/>
          </a:xfrm>
          <a:prstGeom prst="rect">
            <a:avLst/>
          </a:prstGeom>
          <a:noFill/>
        </p:spPr>
        <p:txBody>
          <a:bodyPr wrap="square" rtlCol="0">
            <a:spAutoFit/>
          </a:bodyPr>
          <a:lstStyle/>
          <a:p>
            <a:r>
              <a:rPr lang="en-US" altLang="zh-CN" sz="2000" i="1">
                <a:latin typeface="Times New Roman" panose="02020603050405020304" pitchFamily="18" charset="0"/>
                <a:cs typeface="Times New Roman" panose="02020603050405020304" pitchFamily="18" charset="0"/>
              </a:rPr>
              <a:t>M </a:t>
            </a:r>
            <a:r>
              <a:rPr lang="en-US" altLang="zh-CN" sz="2000">
                <a:latin typeface="Times New Roman" panose="02020603050405020304" pitchFamily="18" charset="0"/>
                <a:cs typeface="Times New Roman" panose="02020603050405020304" pitchFamily="18" charset="0"/>
              </a:rPr>
              <a:t>- </a:t>
            </a:r>
            <a:r>
              <a:rPr lang="en-US" altLang="zh-CN" sz="2000" i="1">
                <a:latin typeface="Times New Roman" panose="02020603050405020304" pitchFamily="18" charset="0"/>
                <a:cs typeface="Times New Roman" panose="02020603050405020304" pitchFamily="18" charset="0"/>
              </a:rPr>
              <a:t>V</a:t>
            </a:r>
            <a:endParaRPr lang="en-US" altLang="zh-CN" sz="2000" i="1">
              <a:latin typeface="Times New Roman" panose="02020603050405020304" pitchFamily="18" charset="0"/>
              <a:cs typeface="Times New Roman" panose="02020603050405020304" pitchFamily="18" charset="0"/>
            </a:endParaRPr>
          </a:p>
        </p:txBody>
      </p:sp>
      <p:pic>
        <p:nvPicPr>
          <p:cNvPr id="11" name="图片 10" descr="图片1"/>
          <p:cNvPicPr>
            <a:picLocks noChangeAspect="1"/>
          </p:cNvPicPr>
          <p:nvPr/>
        </p:nvPicPr>
        <p:blipFill>
          <a:blip r:embed="rId4"/>
          <a:stretch>
            <a:fillRect/>
          </a:stretch>
        </p:blipFill>
        <p:spPr>
          <a:xfrm>
            <a:off x="5830570" y="3544570"/>
            <a:ext cx="2137701" cy="1440000"/>
          </a:xfrm>
          <a:prstGeom prst="rect">
            <a:avLst/>
          </a:prstGeom>
        </p:spPr>
      </p:pic>
      <p:sp>
        <p:nvSpPr>
          <p:cNvPr id="13" name="矩形 12"/>
          <p:cNvSpPr/>
          <p:nvPr>
            <p:custDataLst>
              <p:tags r:id="rId5"/>
            </p:custDataLst>
          </p:nvPr>
        </p:nvSpPr>
        <p:spPr>
          <a:xfrm>
            <a:off x="410845" y="1866900"/>
            <a:ext cx="8202295" cy="1673225"/>
          </a:xfrm>
          <a:prstGeom prst="rect">
            <a:avLst/>
          </a:prstGeom>
          <a:solidFill>
            <a:schemeClr val="tx2">
              <a:lumMod val="60000"/>
              <a:lumOff val="40000"/>
            </a:schemeClr>
          </a:solidFill>
          <a:ln>
            <a:gradFill>
              <a:gsLst>
                <a:gs pos="50000">
                  <a:srgbClr val="97C8E1"/>
                </a:gs>
                <a:gs pos="0">
                  <a:srgbClr val="BADAEB"/>
                </a:gs>
                <a:gs pos="100000">
                  <a:srgbClr val="74B5D6"/>
                </a:gs>
              </a:gsLst>
              <a:lin ang="5400000" scaled="1"/>
            </a:gra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文本框 13"/>
          <p:cNvSpPr txBox="1"/>
          <p:nvPr>
            <p:custDataLst>
              <p:tags r:id="rId6"/>
            </p:custDataLst>
          </p:nvPr>
        </p:nvSpPr>
        <p:spPr>
          <a:xfrm>
            <a:off x="361315" y="1794510"/>
            <a:ext cx="8235315" cy="1730375"/>
          </a:xfrm>
          <a:prstGeom prst="rect">
            <a:avLst/>
          </a:prstGeom>
          <a:noFill/>
        </p:spPr>
        <p:txBody>
          <a:bodyPr wrap="square" rtlCol="0">
            <a:noAutofit/>
          </a:bodyPr>
          <a:lstStyle/>
          <a:p>
            <a:pPr marL="285750" indent="-285750" algn="just" fontAlgn="auto">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有限元分析方法可探究特征性问题，评估结构的抗冲击性能，但为方便指导结构设计还需建立简化的理论分析模型；</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150000"/>
              </a:lnSpc>
              <a:buFont typeface="Arial" panose="020B0604020202020204" pitchFamily="34" charset="0"/>
              <a:buChar char="•"/>
            </a:pP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SDOF</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模型可针对冲击下钢筋混凝土梁的整体弯曲响应，但是不能服务于多种破坏模式的判别。</a:t>
            </a:r>
            <a:endParaRPr lang="zh-CN" altLang="en-US" sz="1600">
              <a:sym typeface="+mn-ea"/>
            </a:endParaRPr>
          </a:p>
          <a:p>
            <a:endParaRPr lang="zh-CN" altLang="en-US" sz="1600" dirty="0">
              <a:latin typeface="微软雅黑" panose="020B0503020204020204" pitchFamily="34" charset="-122"/>
              <a:ea typeface="微软雅黑" panose="020B0503020204020204" pitchFamily="34" charset="-122"/>
            </a:endParaRPr>
          </a:p>
        </p:txBody>
      </p:sp>
      <p:cxnSp>
        <p:nvCxnSpPr>
          <p:cNvPr id="15" name="直接连接符 14"/>
          <p:cNvCxnSpPr/>
          <p:nvPr>
            <p:custDataLst>
              <p:tags r:id="rId7"/>
            </p:custDataLst>
          </p:nvPr>
        </p:nvCxnSpPr>
        <p:spPr>
          <a:xfrm flipV="1">
            <a:off x="410845" y="3529330"/>
            <a:ext cx="8185785" cy="10795"/>
          </a:xfrm>
          <a:prstGeom prst="line">
            <a:avLst/>
          </a:prstGeom>
          <a:ln w="19050" cmpd="sng">
            <a:solidFill>
              <a:schemeClr val="accent1">
                <a:shade val="50000"/>
              </a:schemeClr>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6941820"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冲击下RC梁基于IDDOF法的弯剪效应曲线研究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6695" cy="15875"/>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3320415" cy="398780"/>
          </a:xfrm>
          <a:prstGeom prst="rect">
            <a:avLst/>
          </a:prstGeom>
          <a:noFill/>
        </p:spPr>
        <p:txBody>
          <a:bodyPr wrap="square" rtlCol="0">
            <a:spAutoFit/>
          </a:bodyPr>
          <a:lstStyle/>
          <a:p>
            <a:pPr marL="285750" indent="-285750" algn="l">
              <a:buFont typeface="Arial" panose="020B0604020202020204" pitchFamily="34" charset="0"/>
              <a:buChar char="•"/>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IDDOF</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模型建立</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6" name="组合 35"/>
          <p:cNvGrpSpPr/>
          <p:nvPr/>
        </p:nvGrpSpPr>
        <p:grpSpPr>
          <a:xfrm>
            <a:off x="436245" y="1158875"/>
            <a:ext cx="4425938" cy="3237898"/>
            <a:chOff x="906" y="1795"/>
            <a:chExt cx="7109" cy="5300"/>
          </a:xfrm>
        </p:grpSpPr>
        <p:grpSp>
          <p:nvGrpSpPr>
            <p:cNvPr id="7" name="组合 6"/>
            <p:cNvGrpSpPr/>
            <p:nvPr/>
          </p:nvGrpSpPr>
          <p:grpSpPr>
            <a:xfrm>
              <a:off x="906" y="1795"/>
              <a:ext cx="2685" cy="5184"/>
              <a:chOff x="906" y="1795"/>
              <a:chExt cx="2685" cy="5184"/>
            </a:xfrm>
          </p:grpSpPr>
          <p:sp>
            <p:nvSpPr>
              <p:cNvPr id="67" name="矩形 66"/>
              <p:cNvSpPr/>
              <p:nvPr/>
            </p:nvSpPr>
            <p:spPr>
              <a:xfrm>
                <a:off x="1680" y="2635"/>
                <a:ext cx="1461" cy="1004"/>
              </a:xfrm>
              <a:prstGeom prst="rect">
                <a:avLst/>
              </a:prstGeom>
              <a:noFill/>
              <a:ln w="25400" cmpd="sng">
                <a:solidFill>
                  <a:srgbClr val="000000"/>
                </a:solidFill>
                <a:prstDash val="solid"/>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t>m</a:t>
                </a:r>
                <a:r>
                  <a:rPr lang="en-US" altLang="zh-CN" baseline="-25000"/>
                  <a:t>2</a:t>
                </a:r>
                <a:endParaRPr lang="en-US" altLang="zh-CN" baseline="-25000"/>
              </a:p>
            </p:txBody>
          </p:sp>
          <p:grpSp>
            <p:nvGrpSpPr>
              <p:cNvPr id="3" name="组合 2"/>
              <p:cNvGrpSpPr/>
              <p:nvPr/>
            </p:nvGrpSpPr>
            <p:grpSpPr>
              <a:xfrm>
                <a:off x="1680" y="3650"/>
                <a:ext cx="1224" cy="1095"/>
                <a:chOff x="1680" y="3650"/>
                <a:chExt cx="1224" cy="1127"/>
              </a:xfrm>
            </p:grpSpPr>
            <p:cxnSp>
              <p:nvCxnSpPr>
                <p:cNvPr id="69" name="直接连接符 68"/>
                <p:cNvCxnSpPr/>
                <p:nvPr/>
              </p:nvCxnSpPr>
              <p:spPr>
                <a:xfrm>
                  <a:off x="1995" y="3650"/>
                  <a:ext cx="0" cy="439"/>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1774" y="4098"/>
                  <a:ext cx="453" cy="8"/>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1692" y="3987"/>
                  <a:ext cx="9" cy="269"/>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680" y="4254"/>
                  <a:ext cx="620" cy="0"/>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2300" y="3993"/>
                  <a:ext cx="0" cy="267"/>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985" y="4254"/>
                  <a:ext cx="0" cy="518"/>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2758" y="3654"/>
                  <a:ext cx="0" cy="169"/>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2591" y="3823"/>
                  <a:ext cx="175" cy="116"/>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2591" y="3939"/>
                  <a:ext cx="293" cy="50"/>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2611" y="3993"/>
                  <a:ext cx="293" cy="104"/>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2604" y="4098"/>
                  <a:ext cx="287" cy="93"/>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2624" y="4196"/>
                  <a:ext cx="280" cy="65"/>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2631" y="4255"/>
                  <a:ext cx="253" cy="110"/>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a:off x="2604" y="4360"/>
                  <a:ext cx="280" cy="76"/>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2598" y="4442"/>
                  <a:ext cx="168" cy="57"/>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2771" y="4497"/>
                  <a:ext cx="1" cy="281"/>
                </a:xfrm>
                <a:prstGeom prst="line">
                  <a:avLst/>
                </a:prstGeom>
                <a:ln w="222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1680" y="5727"/>
                <a:ext cx="1418" cy="1252"/>
                <a:chOff x="7553" y="5130"/>
                <a:chExt cx="1418" cy="1526"/>
              </a:xfrm>
            </p:grpSpPr>
            <p:cxnSp>
              <p:nvCxnSpPr>
                <p:cNvPr id="117" name="直接连接符 116"/>
                <p:cNvCxnSpPr/>
                <p:nvPr/>
              </p:nvCxnSpPr>
              <p:spPr>
                <a:xfrm>
                  <a:off x="7868" y="5130"/>
                  <a:ext cx="0" cy="536"/>
                </a:xfrm>
                <a:prstGeom prst="line">
                  <a:avLst/>
                </a:prstGeom>
                <a:ln w="2222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7647" y="5677"/>
                  <a:ext cx="453" cy="1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H="1">
                  <a:off x="7565" y="5540"/>
                  <a:ext cx="9" cy="32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7553" y="5866"/>
                  <a:ext cx="6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8173" y="5549"/>
                  <a:ext cx="0" cy="32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7858" y="5866"/>
                  <a:ext cx="0" cy="63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7553" y="6497"/>
                  <a:ext cx="1419" cy="1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H="1">
                  <a:off x="7605" y="6508"/>
                  <a:ext cx="105"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H="1">
                  <a:off x="8812" y="6508"/>
                  <a:ext cx="113" cy="1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H="1">
                  <a:off x="7752" y="6508"/>
                  <a:ext cx="116"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7905" y="6508"/>
                  <a:ext cx="105"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8057" y="6505"/>
                  <a:ext cx="116"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H="1">
                  <a:off x="8210" y="6497"/>
                  <a:ext cx="105"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a:off x="8355" y="6497"/>
                  <a:ext cx="116"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H="1">
                  <a:off x="8519" y="6508"/>
                  <a:ext cx="105"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H="1">
                  <a:off x="8661" y="6508"/>
                  <a:ext cx="116" cy="14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8631" y="5136"/>
                  <a:ext cx="0" cy="2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8464" y="5341"/>
                  <a:ext cx="175" cy="1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8464" y="5482"/>
                  <a:ext cx="293" cy="6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a:off x="8484" y="5549"/>
                  <a:ext cx="293" cy="1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8477" y="5676"/>
                  <a:ext cx="287" cy="11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a:off x="8497" y="5796"/>
                  <a:ext cx="280" cy="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8504" y="5868"/>
                  <a:ext cx="253" cy="13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a:off x="8477" y="5996"/>
                  <a:ext cx="280" cy="9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8471" y="6096"/>
                  <a:ext cx="168" cy="7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8644" y="6162"/>
                  <a:ext cx="1" cy="3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3" name="文本框 142"/>
              <p:cNvSpPr txBox="1"/>
              <p:nvPr/>
            </p:nvSpPr>
            <p:spPr>
              <a:xfrm>
                <a:off x="2883" y="5946"/>
                <a:ext cx="687"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k</a:t>
                </a:r>
                <a:r>
                  <a:rPr lang="en-US" altLang="zh-CN" sz="2000" b="1" baseline="-25000">
                    <a:solidFill>
                      <a:srgbClr val="C00000"/>
                    </a:solidFill>
                    <a:latin typeface="Times New Roman" panose="02020603050405020304" pitchFamily="18" charset="0"/>
                    <a:cs typeface="Times New Roman" panose="02020603050405020304" pitchFamily="18" charset="0"/>
                  </a:rPr>
                  <a:t>1</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sp>
            <p:nvSpPr>
              <p:cNvPr id="144" name="文本框 143"/>
              <p:cNvSpPr txBox="1"/>
              <p:nvPr/>
            </p:nvSpPr>
            <p:spPr>
              <a:xfrm>
                <a:off x="1013" y="5866"/>
                <a:ext cx="667"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c</a:t>
                </a:r>
                <a:r>
                  <a:rPr lang="en-US" altLang="zh-CN" sz="2000" b="1" baseline="-25000">
                    <a:solidFill>
                      <a:srgbClr val="C00000"/>
                    </a:solidFill>
                    <a:latin typeface="Times New Roman" panose="02020603050405020304" pitchFamily="18" charset="0"/>
                    <a:cs typeface="Times New Roman" panose="02020603050405020304" pitchFamily="18" charset="0"/>
                  </a:rPr>
                  <a:t>1</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sp>
            <p:nvSpPr>
              <p:cNvPr id="146" name="文本框 145"/>
              <p:cNvSpPr txBox="1"/>
              <p:nvPr/>
            </p:nvSpPr>
            <p:spPr>
              <a:xfrm>
                <a:off x="1041" y="3712"/>
                <a:ext cx="667"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c</a:t>
                </a:r>
                <a:r>
                  <a:rPr lang="en-US" altLang="zh-CN" sz="2000" b="1" baseline="-25000">
                    <a:solidFill>
                      <a:srgbClr val="C00000"/>
                    </a:solidFill>
                    <a:latin typeface="Times New Roman" panose="02020603050405020304" pitchFamily="18" charset="0"/>
                    <a:cs typeface="Times New Roman" panose="02020603050405020304" pitchFamily="18" charset="0"/>
                  </a:rPr>
                  <a:t>2</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cxnSp>
            <p:nvCxnSpPr>
              <p:cNvPr id="148" name="直接箭头连接符 147"/>
              <p:cNvCxnSpPr/>
              <p:nvPr/>
            </p:nvCxnSpPr>
            <p:spPr>
              <a:xfrm>
                <a:off x="1538" y="2802"/>
                <a:ext cx="6" cy="670"/>
              </a:xfrm>
              <a:prstGeom prst="straightConnector1">
                <a:avLst/>
              </a:prstGeom>
              <a:ln>
                <a:tailEnd type="triangle" w="med" len="lg"/>
              </a:ln>
            </p:spPr>
            <p:style>
              <a:lnRef idx="2">
                <a:schemeClr val="accent2"/>
              </a:lnRef>
              <a:fillRef idx="0">
                <a:schemeClr val="accent2"/>
              </a:fillRef>
              <a:effectRef idx="1">
                <a:schemeClr val="accent2"/>
              </a:effectRef>
              <a:fontRef idx="minor">
                <a:schemeClr val="tx1"/>
              </a:fontRef>
            </p:style>
          </p:cxnSp>
          <p:cxnSp>
            <p:nvCxnSpPr>
              <p:cNvPr id="150" name="直接箭头连接符 149"/>
              <p:cNvCxnSpPr/>
              <p:nvPr/>
            </p:nvCxnSpPr>
            <p:spPr>
              <a:xfrm>
                <a:off x="1538" y="4918"/>
                <a:ext cx="0" cy="655"/>
              </a:xfrm>
              <a:prstGeom prst="straightConnector1">
                <a:avLst/>
              </a:prstGeom>
              <a:ln>
                <a:tailEnd type="triangle" w="med" len="lg"/>
              </a:ln>
            </p:spPr>
            <p:style>
              <a:lnRef idx="2">
                <a:schemeClr val="accent2"/>
              </a:lnRef>
              <a:fillRef idx="0">
                <a:schemeClr val="accent2"/>
              </a:fillRef>
              <a:effectRef idx="1">
                <a:schemeClr val="accent2"/>
              </a:effectRef>
              <a:fontRef idx="minor">
                <a:schemeClr val="tx1"/>
              </a:fontRef>
            </p:style>
          </p:cxnSp>
          <p:sp>
            <p:nvSpPr>
              <p:cNvPr id="151" name="矩形 150"/>
              <p:cNvSpPr/>
              <p:nvPr/>
            </p:nvSpPr>
            <p:spPr>
              <a:xfrm>
                <a:off x="1659" y="4745"/>
                <a:ext cx="1461" cy="1001"/>
              </a:xfrm>
              <a:prstGeom prst="rect">
                <a:avLst/>
              </a:prstGeom>
              <a:noFill/>
              <a:ln w="22225" cmpd="sng">
                <a:solidFill>
                  <a:srgbClr val="000000"/>
                </a:solidFill>
                <a:prstDash val="solid"/>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t>m</a:t>
                </a:r>
                <a:r>
                  <a:rPr lang="en-US" altLang="zh-CN" baseline="-25000"/>
                  <a:t>1</a:t>
                </a:r>
                <a:endParaRPr lang="en-US" altLang="zh-CN" baseline="-25000"/>
              </a:p>
            </p:txBody>
          </p:sp>
          <p:sp>
            <p:nvSpPr>
              <p:cNvPr id="152" name="文本框 151"/>
              <p:cNvSpPr txBox="1"/>
              <p:nvPr/>
            </p:nvSpPr>
            <p:spPr>
              <a:xfrm>
                <a:off x="906" y="2802"/>
                <a:ext cx="753"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u</a:t>
                </a:r>
                <a:r>
                  <a:rPr lang="en-US" altLang="zh-CN" sz="2000" b="1" baseline="-25000">
                    <a:solidFill>
                      <a:srgbClr val="C00000"/>
                    </a:solidFill>
                    <a:latin typeface="Times New Roman" panose="02020603050405020304" pitchFamily="18" charset="0"/>
                    <a:cs typeface="Times New Roman" panose="02020603050405020304" pitchFamily="18" charset="0"/>
                  </a:rPr>
                  <a:t>2</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sp>
            <p:nvSpPr>
              <p:cNvPr id="153" name="文本框 152"/>
              <p:cNvSpPr txBox="1"/>
              <p:nvPr/>
            </p:nvSpPr>
            <p:spPr>
              <a:xfrm>
                <a:off x="906" y="4834"/>
                <a:ext cx="753"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u</a:t>
                </a:r>
                <a:r>
                  <a:rPr lang="en-US" altLang="zh-CN" sz="2000" b="1" baseline="-25000">
                    <a:solidFill>
                      <a:srgbClr val="C00000"/>
                    </a:solidFill>
                    <a:latin typeface="Times New Roman" panose="02020603050405020304" pitchFamily="18" charset="0"/>
                    <a:cs typeface="Times New Roman" panose="02020603050405020304" pitchFamily="18" charset="0"/>
                  </a:rPr>
                  <a:t>1</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cxnSp>
            <p:nvCxnSpPr>
              <p:cNvPr id="154" name="直接箭头连接符 153"/>
              <p:cNvCxnSpPr/>
              <p:nvPr/>
            </p:nvCxnSpPr>
            <p:spPr>
              <a:xfrm flipH="1">
                <a:off x="2388" y="1988"/>
                <a:ext cx="3" cy="647"/>
              </a:xfrm>
              <a:prstGeom prst="straightConnector1">
                <a:avLst/>
              </a:prstGeom>
              <a:ln w="15875" cmpd="sng">
                <a:solidFill>
                  <a:srgbClr val="000000"/>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55" name="文本框 154"/>
              <p:cNvSpPr txBox="1"/>
              <p:nvPr/>
            </p:nvSpPr>
            <p:spPr>
              <a:xfrm>
                <a:off x="1708" y="1795"/>
                <a:ext cx="753"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v</a:t>
                </a:r>
                <a:r>
                  <a:rPr lang="en-US" altLang="zh-CN" sz="2000" b="1" baseline="-25000">
                    <a:solidFill>
                      <a:srgbClr val="C00000"/>
                    </a:solidFill>
                    <a:latin typeface="Times New Roman" panose="02020603050405020304" pitchFamily="18" charset="0"/>
                    <a:cs typeface="Times New Roman" panose="02020603050405020304" pitchFamily="18" charset="0"/>
                  </a:rPr>
                  <a:t>0</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904" y="3799"/>
                <a:ext cx="687" cy="653"/>
              </a:xfrm>
              <a:prstGeom prst="rect">
                <a:avLst/>
              </a:prstGeom>
              <a:noFill/>
            </p:spPr>
            <p:txBody>
              <a:bodyPr wrap="square" rtlCol="0">
                <a:spAutoFit/>
              </a:bodyPr>
              <a:lstStyle/>
              <a:p>
                <a:r>
                  <a:rPr lang="en-US" altLang="zh-CN" sz="2000" b="1" i="1">
                    <a:solidFill>
                      <a:srgbClr val="C00000"/>
                    </a:solidFill>
                    <a:latin typeface="Times New Roman" panose="02020603050405020304" pitchFamily="18" charset="0"/>
                    <a:cs typeface="Times New Roman" panose="02020603050405020304" pitchFamily="18" charset="0"/>
                  </a:rPr>
                  <a:t>k</a:t>
                </a:r>
                <a:r>
                  <a:rPr lang="en-US" altLang="zh-CN" sz="2000" b="1" baseline="-25000">
                    <a:solidFill>
                      <a:srgbClr val="C00000"/>
                    </a:solidFill>
                    <a:latin typeface="Times New Roman" panose="02020603050405020304" pitchFamily="18" charset="0"/>
                    <a:cs typeface="Times New Roman" panose="02020603050405020304" pitchFamily="18" charset="0"/>
                  </a:rPr>
                  <a:t>2</a:t>
                </a:r>
                <a:endParaRPr lang="en-US" altLang="zh-CN" sz="2000" b="1" baseline="-25000">
                  <a:solidFill>
                    <a:srgbClr val="C0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995" y="2775"/>
                <a:ext cx="888" cy="704"/>
              </a:xfrm>
              <a:prstGeom prst="rect">
                <a:avLst/>
              </a:prstGeom>
              <a:noFill/>
            </p:spPr>
            <p:txBody>
              <a:bodyPr wrap="square" rtlCol="0">
                <a:spAutoFit/>
              </a:bodyPr>
              <a:lstStyle/>
              <a:p>
                <a:r>
                  <a:rPr lang="en-US" altLang="zh-CN" sz="2200" b="1" i="1">
                    <a:solidFill>
                      <a:srgbClr val="C00000"/>
                    </a:solidFill>
                    <a:latin typeface="Times New Roman" panose="02020603050405020304" pitchFamily="18" charset="0"/>
                    <a:cs typeface="Times New Roman" panose="02020603050405020304" pitchFamily="18" charset="0"/>
                  </a:rPr>
                  <a:t>m</a:t>
                </a:r>
                <a:r>
                  <a:rPr lang="en-US" altLang="zh-CN" sz="2200" b="1" baseline="-25000">
                    <a:solidFill>
                      <a:srgbClr val="C00000"/>
                    </a:solidFill>
                    <a:latin typeface="Times New Roman" panose="02020603050405020304" pitchFamily="18" charset="0"/>
                    <a:cs typeface="Times New Roman" panose="02020603050405020304" pitchFamily="18" charset="0"/>
                  </a:rPr>
                  <a:t>2</a:t>
                </a:r>
                <a:endParaRPr lang="en-US" altLang="zh-CN" sz="2200" b="1" baseline="-25000">
                  <a:solidFill>
                    <a:srgbClr val="C0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946" y="4918"/>
                <a:ext cx="888" cy="704"/>
              </a:xfrm>
              <a:prstGeom prst="rect">
                <a:avLst/>
              </a:prstGeom>
              <a:noFill/>
            </p:spPr>
            <p:txBody>
              <a:bodyPr wrap="square" rtlCol="0">
                <a:spAutoFit/>
              </a:bodyPr>
              <a:lstStyle/>
              <a:p>
                <a:r>
                  <a:rPr lang="en-US" altLang="zh-CN" sz="2200" b="1" i="1">
                    <a:solidFill>
                      <a:srgbClr val="C00000"/>
                    </a:solidFill>
                    <a:latin typeface="Times New Roman" panose="02020603050405020304" pitchFamily="18" charset="0"/>
                    <a:cs typeface="Times New Roman" panose="02020603050405020304" pitchFamily="18" charset="0"/>
                  </a:rPr>
                  <a:t>m</a:t>
                </a:r>
                <a:r>
                  <a:rPr lang="en-US" altLang="zh-CN" sz="2200" b="1" baseline="-25000">
                    <a:solidFill>
                      <a:srgbClr val="C00000"/>
                    </a:solidFill>
                    <a:latin typeface="Times New Roman" panose="02020603050405020304" pitchFamily="18" charset="0"/>
                    <a:cs typeface="Times New Roman" panose="02020603050405020304" pitchFamily="18" charset="0"/>
                  </a:rPr>
                  <a:t>1</a:t>
                </a:r>
                <a:endParaRPr lang="en-US" altLang="zh-CN" sz="2200" b="1" baseline="-25000">
                  <a:solidFill>
                    <a:srgbClr val="C00000"/>
                  </a:solidFill>
                  <a:latin typeface="Times New Roman" panose="02020603050405020304" pitchFamily="18" charset="0"/>
                  <a:cs typeface="Times New Roman" panose="02020603050405020304" pitchFamily="18" charset="0"/>
                </a:endParaRPr>
              </a:p>
            </p:txBody>
          </p:sp>
        </p:grpSp>
        <p:sp>
          <p:nvSpPr>
            <p:cNvPr id="8" name="右箭头 7"/>
            <p:cNvSpPr/>
            <p:nvPr/>
          </p:nvSpPr>
          <p:spPr>
            <a:xfrm>
              <a:off x="3591" y="3953"/>
              <a:ext cx="852" cy="356"/>
            </a:xfrm>
            <a:prstGeom prst="rightArrow">
              <a:avLst/>
            </a:prstGeom>
            <a:noFill/>
            <a:ln w="22225"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3591" y="6138"/>
              <a:ext cx="852" cy="356"/>
            </a:xfrm>
            <a:prstGeom prst="rightArrow">
              <a:avLst/>
            </a:prstGeom>
            <a:noFill/>
            <a:ln w="22225"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4883" y="2271"/>
              <a:ext cx="2748" cy="2256"/>
              <a:chOff x="4883" y="2271"/>
              <a:chExt cx="2748" cy="2256"/>
            </a:xfrm>
          </p:grpSpPr>
          <p:cxnSp>
            <p:nvCxnSpPr>
              <p:cNvPr id="10" name="直接箭头连接符 9"/>
              <p:cNvCxnSpPr/>
              <p:nvPr/>
            </p:nvCxnSpPr>
            <p:spPr>
              <a:xfrm flipV="1">
                <a:off x="5244" y="2271"/>
                <a:ext cx="0" cy="2256"/>
              </a:xfrm>
              <a:prstGeom prst="straightConnector1">
                <a:avLst/>
              </a:prstGeom>
              <a:ln w="19050" cmpd="sng">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4883" y="4125"/>
                <a:ext cx="2748" cy="12"/>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506" y="2999"/>
                <a:ext cx="135" cy="3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6604" y="2984"/>
                <a:ext cx="52" cy="1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764" y="3562"/>
                <a:ext cx="42" cy="142"/>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764" y="3704"/>
                <a:ext cx="165"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5247" y="2757"/>
                <a:ext cx="1724" cy="137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4883" y="4730"/>
              <a:ext cx="2748" cy="2256"/>
              <a:chOff x="4883" y="4730"/>
              <a:chExt cx="2748" cy="2256"/>
            </a:xfrm>
          </p:grpSpPr>
          <p:cxnSp>
            <p:nvCxnSpPr>
              <p:cNvPr id="15" name="直接箭头连接符 14"/>
              <p:cNvCxnSpPr/>
              <p:nvPr/>
            </p:nvCxnSpPr>
            <p:spPr>
              <a:xfrm flipV="1">
                <a:off x="5244" y="4730"/>
                <a:ext cx="0" cy="2256"/>
              </a:xfrm>
              <a:prstGeom prst="straightConnector1">
                <a:avLst/>
              </a:prstGeom>
              <a:ln w="19050" cmpd="sng">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4883" y="6584"/>
                <a:ext cx="2748" cy="12"/>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5253" y="6231"/>
                <a:ext cx="90" cy="34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5326" y="5727"/>
                <a:ext cx="333" cy="54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5646" y="5262"/>
                <a:ext cx="327" cy="47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5966" y="5256"/>
                <a:ext cx="380" cy="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6295" y="5255"/>
                <a:ext cx="760" cy="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6519" y="5262"/>
                <a:ext cx="547" cy="854"/>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6199" y="6109"/>
                <a:ext cx="327" cy="473"/>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4593" y="2177"/>
              <a:ext cx="810" cy="603"/>
            </a:xfrm>
            <a:prstGeom prst="rect">
              <a:avLst/>
            </a:prstGeom>
            <a:noFill/>
          </p:spPr>
          <p:txBody>
            <a:bodyPr wrap="square" rtlCol="0">
              <a:spAutoFit/>
            </a:bodyPr>
            <a:lstStyle/>
            <a:p>
              <a:r>
                <a:rPr lang="en-US" altLang="zh-CN" b="1" i="1">
                  <a:latin typeface="Times New Roman" panose="02020603050405020304" pitchFamily="18" charset="0"/>
                  <a:cs typeface="Times New Roman" panose="02020603050405020304" pitchFamily="18" charset="0"/>
                </a:rPr>
                <a:t>F</a:t>
              </a:r>
              <a:r>
                <a:rPr lang="en-US" altLang="zh-CN" b="1" baseline="-25000">
                  <a:latin typeface="Times New Roman" panose="02020603050405020304" pitchFamily="18" charset="0"/>
                  <a:cs typeface="Times New Roman" panose="02020603050405020304" pitchFamily="18" charset="0"/>
                </a:rPr>
                <a:t>c</a:t>
              </a:r>
              <a:endParaRPr lang="en-US" altLang="zh-CN" b="1" baseline="-25000">
                <a:latin typeface="Times New Roman" panose="02020603050405020304" pitchFamily="18" charset="0"/>
                <a:cs typeface="Times New Roman" panose="02020603050405020304" pitchFamily="18" charset="0"/>
              </a:endParaRPr>
            </a:p>
          </p:txBody>
        </p:sp>
        <p:sp>
          <p:nvSpPr>
            <p:cNvPr id="33" name="文本框 32"/>
            <p:cNvSpPr txBox="1"/>
            <p:nvPr/>
          </p:nvSpPr>
          <p:spPr>
            <a:xfrm>
              <a:off x="4593" y="4605"/>
              <a:ext cx="810" cy="603"/>
            </a:xfrm>
            <a:prstGeom prst="rect">
              <a:avLst/>
            </a:prstGeom>
            <a:noFill/>
          </p:spPr>
          <p:txBody>
            <a:bodyPr wrap="square" rtlCol="0">
              <a:spAutoFit/>
            </a:bodyPr>
            <a:lstStyle/>
            <a:p>
              <a:r>
                <a:rPr lang="en-US" altLang="zh-CN" b="1" i="1">
                  <a:latin typeface="Times New Roman" panose="02020603050405020304" pitchFamily="18" charset="0"/>
                  <a:cs typeface="Times New Roman" panose="02020603050405020304" pitchFamily="18" charset="0"/>
                </a:rPr>
                <a:t>F</a:t>
              </a:r>
              <a:r>
                <a:rPr lang="en-US" altLang="zh-CN" b="1" baseline="-25000">
                  <a:latin typeface="Times New Roman" panose="02020603050405020304" pitchFamily="18" charset="0"/>
                  <a:cs typeface="Times New Roman" panose="02020603050405020304" pitchFamily="18" charset="0"/>
                </a:rPr>
                <a:t>b</a:t>
              </a:r>
              <a:endParaRPr lang="en-US" altLang="zh-CN" b="1" baseline="-25000">
                <a:latin typeface="Times New Roman" panose="02020603050405020304" pitchFamily="18" charset="0"/>
                <a:cs typeface="Times New Roman" panose="02020603050405020304" pitchFamily="18" charset="0"/>
              </a:endParaRPr>
            </a:p>
          </p:txBody>
        </p:sp>
        <p:sp>
          <p:nvSpPr>
            <p:cNvPr id="34" name="文本框 33"/>
            <p:cNvSpPr txBox="1"/>
            <p:nvPr/>
          </p:nvSpPr>
          <p:spPr>
            <a:xfrm>
              <a:off x="6656" y="3983"/>
              <a:ext cx="1359" cy="653"/>
            </a:xfrm>
            <a:prstGeom prst="rect">
              <a:avLst/>
            </a:prstGeom>
            <a:noFill/>
          </p:spPr>
          <p:txBody>
            <a:bodyPr wrap="square" rtlCol="0">
              <a:spAutoFit/>
            </a:bodyPr>
            <a:lstStyle/>
            <a:p>
              <a:r>
                <a:rPr lang="en-US" altLang="zh-CN" sz="2000" b="1" i="1">
                  <a:latin typeface="Times New Roman" panose="02020603050405020304" pitchFamily="18" charset="0"/>
                  <a:cs typeface="Times New Roman" panose="02020603050405020304" pitchFamily="18" charset="0"/>
                </a:rPr>
                <a:t>u</a:t>
              </a:r>
              <a:r>
                <a:rPr lang="en-US" altLang="zh-CN" sz="2000" b="1" baseline="-25000">
                  <a:latin typeface="Times New Roman" panose="02020603050405020304" pitchFamily="18" charset="0"/>
                  <a:cs typeface="Times New Roman" panose="02020603050405020304" pitchFamily="18" charset="0"/>
                </a:rPr>
                <a:t>2</a:t>
              </a:r>
              <a:r>
                <a:rPr lang="en-US" altLang="zh-CN" sz="2000">
                  <a:latin typeface="Times New Roman" panose="02020603050405020304" pitchFamily="18" charset="0"/>
                  <a:cs typeface="Times New Roman" panose="02020603050405020304" pitchFamily="18" charset="0"/>
                </a:rPr>
                <a:t>-</a:t>
              </a:r>
              <a:r>
                <a:rPr lang="en-US" altLang="zh-CN" sz="2000" b="1" i="1">
                  <a:latin typeface="Times New Roman" panose="02020603050405020304" pitchFamily="18" charset="0"/>
                  <a:cs typeface="Times New Roman" panose="02020603050405020304" pitchFamily="18" charset="0"/>
                </a:rPr>
                <a:t>u</a:t>
              </a:r>
              <a:r>
                <a:rPr lang="en-US" altLang="zh-CN" sz="2000" b="1" baseline="-25000">
                  <a:latin typeface="Times New Roman" panose="02020603050405020304" pitchFamily="18" charset="0"/>
                  <a:cs typeface="Times New Roman" panose="02020603050405020304" pitchFamily="18" charset="0"/>
                </a:rPr>
                <a:t>1</a:t>
              </a:r>
              <a:endParaRPr lang="en-US" altLang="zh-CN" sz="2000" b="1" baseline="-25000">
                <a:latin typeface="Times New Roman" panose="02020603050405020304" pitchFamily="18" charset="0"/>
                <a:cs typeface="Times New Roman" panose="02020603050405020304" pitchFamily="18" charset="0"/>
              </a:endParaRPr>
            </a:p>
          </p:txBody>
        </p:sp>
        <p:sp>
          <p:nvSpPr>
            <p:cNvPr id="35" name="文本框 34"/>
            <p:cNvSpPr txBox="1"/>
            <p:nvPr/>
          </p:nvSpPr>
          <p:spPr>
            <a:xfrm>
              <a:off x="7055" y="6442"/>
              <a:ext cx="729" cy="653"/>
            </a:xfrm>
            <a:prstGeom prst="rect">
              <a:avLst/>
            </a:prstGeom>
            <a:noFill/>
          </p:spPr>
          <p:txBody>
            <a:bodyPr wrap="square" rtlCol="0">
              <a:spAutoFit/>
            </a:bodyPr>
            <a:lstStyle/>
            <a:p>
              <a:r>
                <a:rPr lang="en-US" altLang="zh-CN" sz="2000" b="1" i="1">
                  <a:latin typeface="Times New Roman" panose="02020603050405020304" pitchFamily="18" charset="0"/>
                  <a:cs typeface="Times New Roman" panose="02020603050405020304" pitchFamily="18" charset="0"/>
                </a:rPr>
                <a:t>u</a:t>
              </a:r>
              <a:r>
                <a:rPr lang="en-US" altLang="zh-CN" sz="2000" b="1" baseline="-25000">
                  <a:latin typeface="Times New Roman" panose="02020603050405020304" pitchFamily="18" charset="0"/>
                  <a:cs typeface="Times New Roman" panose="02020603050405020304" pitchFamily="18" charset="0"/>
                </a:rPr>
                <a:t>1</a:t>
              </a:r>
              <a:endParaRPr lang="en-US" altLang="zh-CN" sz="2000" b="1" baseline="-25000">
                <a:latin typeface="Times New Roman" panose="02020603050405020304" pitchFamily="18" charset="0"/>
                <a:cs typeface="Times New Roman" panose="02020603050405020304" pitchFamily="18" charset="0"/>
              </a:endParaRPr>
            </a:p>
          </p:txBody>
        </p:sp>
      </p:grpSp>
      <p:graphicFrame>
        <p:nvGraphicFramePr>
          <p:cNvPr id="37" name="对象 36"/>
          <p:cNvGraphicFramePr/>
          <p:nvPr/>
        </p:nvGraphicFramePr>
        <p:xfrm>
          <a:off x="4779010" y="3015615"/>
          <a:ext cx="4224655" cy="559435"/>
        </p:xfrm>
        <a:graphic>
          <a:graphicData uri="http://schemas.openxmlformats.org/presentationml/2006/ole">
            <mc:AlternateContent xmlns:mc="http://schemas.openxmlformats.org/markup-compatibility/2006">
              <mc:Choice xmlns:v="urn:schemas-microsoft-com:vml" Requires="v">
                <p:oleObj spid="_x0000_s2" name="" r:id="rId1" imgW="4380230" imgH="647700" progId="Equation.DSMT4">
                  <p:embed/>
                </p:oleObj>
              </mc:Choice>
              <mc:Fallback>
                <p:oleObj name="" r:id="rId1" imgW="4380230" imgH="647700" progId="Equation.DSMT4">
                  <p:embed/>
                  <p:pic>
                    <p:nvPicPr>
                      <p:cNvPr id="0" name="图片 3"/>
                      <p:cNvPicPr/>
                      <p:nvPr/>
                    </p:nvPicPr>
                    <p:blipFill>
                      <a:blip r:embed="rId2"/>
                      <a:stretch>
                        <a:fillRect/>
                      </a:stretch>
                    </p:blipFill>
                    <p:spPr>
                      <a:xfrm>
                        <a:off x="4779010" y="3015615"/>
                        <a:ext cx="4224655" cy="559435"/>
                      </a:xfrm>
                      <a:prstGeom prst="rect">
                        <a:avLst/>
                      </a:prstGeom>
                    </p:spPr>
                  </p:pic>
                </p:oleObj>
              </mc:Fallback>
            </mc:AlternateContent>
          </a:graphicData>
        </a:graphic>
      </p:graphicFrame>
      <p:grpSp>
        <p:nvGrpSpPr>
          <p:cNvPr id="84" name="组合 83"/>
          <p:cNvGrpSpPr/>
          <p:nvPr/>
        </p:nvGrpSpPr>
        <p:grpSpPr>
          <a:xfrm>
            <a:off x="5050155" y="1714500"/>
            <a:ext cx="3616960" cy="438150"/>
            <a:chOff x="7904" y="2852"/>
            <a:chExt cx="5696" cy="690"/>
          </a:xfrm>
        </p:grpSpPr>
        <p:grpSp>
          <p:nvGrpSpPr>
            <p:cNvPr id="81" name="组合 80"/>
            <p:cNvGrpSpPr/>
            <p:nvPr/>
          </p:nvGrpSpPr>
          <p:grpSpPr>
            <a:xfrm>
              <a:off x="7904" y="2927"/>
              <a:ext cx="5697" cy="615"/>
              <a:chOff x="7904" y="2927"/>
              <a:chExt cx="5697" cy="615"/>
            </a:xfrm>
          </p:grpSpPr>
          <p:sp>
            <p:nvSpPr>
              <p:cNvPr id="45" name="椭圆 44"/>
              <p:cNvSpPr/>
              <p:nvPr/>
            </p:nvSpPr>
            <p:spPr>
              <a:xfrm>
                <a:off x="8107" y="2969"/>
                <a:ext cx="125" cy="12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7965" y="3280"/>
                <a:ext cx="125" cy="12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8249" y="3280"/>
                <a:ext cx="125" cy="12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a:stCxn id="45" idx="3"/>
                <a:endCxn id="46" idx="0"/>
              </p:cNvCxnSpPr>
              <p:nvPr/>
            </p:nvCxnSpPr>
            <p:spPr>
              <a:xfrm flipH="1">
                <a:off x="8028" y="3076"/>
                <a:ext cx="97" cy="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45" idx="5"/>
                <a:endCxn id="47" idx="0"/>
              </p:cNvCxnSpPr>
              <p:nvPr/>
            </p:nvCxnSpPr>
            <p:spPr>
              <a:xfrm>
                <a:off x="8214" y="3076"/>
                <a:ext cx="98" cy="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5" idx="7"/>
              </p:cNvCxnSpPr>
              <p:nvPr/>
            </p:nvCxnSpPr>
            <p:spPr>
              <a:xfrm>
                <a:off x="8214" y="2987"/>
                <a:ext cx="5023" cy="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椭圆 50"/>
              <p:cNvSpPr/>
              <p:nvPr/>
            </p:nvSpPr>
            <p:spPr>
              <a:xfrm>
                <a:off x="13237" y="2927"/>
                <a:ext cx="125" cy="12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13237" y="3280"/>
                <a:ext cx="125" cy="12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a:stCxn id="51" idx="4"/>
                <a:endCxn id="52" idx="0"/>
              </p:cNvCxnSpPr>
              <p:nvPr/>
            </p:nvCxnSpPr>
            <p:spPr>
              <a:xfrm>
                <a:off x="13300" y="3052"/>
                <a:ext cx="0" cy="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237" y="3028"/>
                <a:ext cx="2570" cy="5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endCxn id="51" idx="3"/>
              </p:cNvCxnSpPr>
              <p:nvPr/>
            </p:nvCxnSpPr>
            <p:spPr>
              <a:xfrm flipV="1">
                <a:off x="10800" y="3034"/>
                <a:ext cx="2455" cy="5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7904" y="3420"/>
                <a:ext cx="570" cy="103"/>
                <a:chOff x="7904" y="3420"/>
                <a:chExt cx="570" cy="103"/>
              </a:xfrm>
            </p:grpSpPr>
            <p:cxnSp>
              <p:nvCxnSpPr>
                <p:cNvPr id="56" name="直接连接符 55"/>
                <p:cNvCxnSpPr/>
                <p:nvPr/>
              </p:nvCxnSpPr>
              <p:spPr>
                <a:xfrm>
                  <a:off x="7904" y="3420"/>
                  <a:ext cx="571" cy="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7938" y="3422"/>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8014" y="3420"/>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8097" y="3424"/>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8173" y="3422"/>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8236" y="3429"/>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8312" y="3427"/>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13031" y="3423"/>
                <a:ext cx="570" cy="103"/>
                <a:chOff x="7904" y="3420"/>
                <a:chExt cx="570" cy="103"/>
              </a:xfrm>
            </p:grpSpPr>
            <p:cxnSp>
              <p:nvCxnSpPr>
                <p:cNvPr id="68" name="直接连接符 67"/>
                <p:cNvCxnSpPr/>
                <p:nvPr/>
              </p:nvCxnSpPr>
              <p:spPr>
                <a:xfrm>
                  <a:off x="7904" y="3420"/>
                  <a:ext cx="571" cy="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7938" y="3422"/>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8014" y="3420"/>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8097" y="3424"/>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8173" y="3422"/>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8236" y="3429"/>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8312" y="3427"/>
                  <a:ext cx="76" cy="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2" name="直接箭头连接符 81"/>
            <p:cNvCxnSpPr/>
            <p:nvPr/>
          </p:nvCxnSpPr>
          <p:spPr>
            <a:xfrm flipV="1">
              <a:off x="10802" y="2982"/>
              <a:ext cx="0" cy="560"/>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10800" y="2852"/>
              <a:ext cx="715" cy="628"/>
            </a:xfrm>
            <a:prstGeom prst="rect">
              <a:avLst/>
            </a:prstGeom>
            <a:noFill/>
          </p:spPr>
          <p:txBody>
            <a:bodyPr wrap="square" rtlCol="0">
              <a:spAutoFit/>
            </a:bodyPr>
            <a:lstStyle/>
            <a:p>
              <a:r>
                <a:rPr lang="en-US" altLang="zh-CN" sz="2000" b="1" i="1">
                  <a:latin typeface="Times New Roman" panose="02020603050405020304" pitchFamily="18" charset="0"/>
                  <a:cs typeface="Times New Roman" panose="02020603050405020304" pitchFamily="18" charset="0"/>
                </a:rPr>
                <a:t>u</a:t>
              </a:r>
              <a:r>
                <a:rPr lang="en-US" altLang="zh-CN" sz="2000" b="1" baseline="-25000">
                  <a:latin typeface="Times New Roman" panose="02020603050405020304" pitchFamily="18" charset="0"/>
                  <a:cs typeface="Times New Roman" panose="02020603050405020304" pitchFamily="18" charset="0"/>
                </a:rPr>
                <a:t>1</a:t>
              </a:r>
              <a:endParaRPr lang="en-US" altLang="zh-CN" sz="2000" b="1" baseline="-25000">
                <a:latin typeface="Times New Roman" panose="02020603050405020304" pitchFamily="18" charset="0"/>
                <a:cs typeface="Times New Roman" panose="02020603050405020304" pitchFamily="18" charset="0"/>
              </a:endParaRPr>
            </a:p>
          </p:txBody>
        </p:sp>
      </p:grpSp>
      <p:sp>
        <p:nvSpPr>
          <p:cNvPr id="98" name="文本框 97"/>
          <p:cNvSpPr txBox="1"/>
          <p:nvPr/>
        </p:nvSpPr>
        <p:spPr>
          <a:xfrm>
            <a:off x="6110605" y="3754755"/>
            <a:ext cx="1641475" cy="337185"/>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IDDOF</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方程建立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6110605" y="2394585"/>
            <a:ext cx="1579245" cy="337185"/>
          </a:xfrm>
          <a:prstGeom prst="rect">
            <a:avLst/>
          </a:prstGeom>
          <a:noFill/>
        </p:spPr>
        <p:txBody>
          <a:bodyPr wrap="square" rtlCol="0" anchor="t">
            <a:spAutoFit/>
          </a:bodyPr>
          <a:lstStyle/>
          <a:p>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RC</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梁简化模型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6941820"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冲击下RC梁基于IDDOF法的弯剪效应曲线研究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6695" cy="15875"/>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3320415" cy="369332"/>
          </a:xfrm>
          <a:prstGeom prst="rect">
            <a:avLst/>
          </a:prstGeom>
          <a:noFill/>
        </p:spPr>
        <p:txBody>
          <a:bodyPr wrap="square" rtlCol="0">
            <a:spAutoFit/>
          </a:bodyPr>
          <a:lstStyle/>
          <a:p>
            <a:pPr marL="285750" indent="-285750" algn="l">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应力波传播效应</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改进措施</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60" name="组合 159"/>
          <p:cNvGrpSpPr/>
          <p:nvPr/>
        </p:nvGrpSpPr>
        <p:grpSpPr>
          <a:xfrm>
            <a:off x="790575" y="1011555"/>
            <a:ext cx="6480000" cy="1933200"/>
            <a:chOff x="1245" y="1593"/>
            <a:chExt cx="11413" cy="3400"/>
          </a:xfrm>
        </p:grpSpPr>
        <p:grpSp>
          <p:nvGrpSpPr>
            <p:cNvPr id="103" name="组合 102"/>
            <p:cNvGrpSpPr/>
            <p:nvPr/>
          </p:nvGrpSpPr>
          <p:grpSpPr>
            <a:xfrm>
              <a:off x="2188" y="2115"/>
              <a:ext cx="10470" cy="2443"/>
              <a:chOff x="1922" y="1875"/>
              <a:chExt cx="10470" cy="2443"/>
            </a:xfrm>
          </p:grpSpPr>
          <p:grpSp>
            <p:nvGrpSpPr>
              <p:cNvPr id="81" name="组合 80"/>
              <p:cNvGrpSpPr/>
              <p:nvPr/>
            </p:nvGrpSpPr>
            <p:grpSpPr>
              <a:xfrm>
                <a:off x="1922" y="1875"/>
                <a:ext cx="3100" cy="2320"/>
                <a:chOff x="1922" y="1875"/>
                <a:chExt cx="3100" cy="2320"/>
              </a:xfrm>
            </p:grpSpPr>
            <p:cxnSp>
              <p:nvCxnSpPr>
                <p:cNvPr id="16" name="直接连接符 15"/>
                <p:cNvCxnSpPr/>
                <p:nvPr/>
              </p:nvCxnSpPr>
              <p:spPr>
                <a:xfrm>
                  <a:off x="2746" y="2147"/>
                  <a:ext cx="799" cy="233"/>
                </a:xfrm>
                <a:prstGeom prst="line">
                  <a:avLst/>
                </a:prstGeom>
                <a:ln w="190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546" y="1875"/>
                  <a:ext cx="0" cy="504"/>
                </a:xfrm>
                <a:prstGeom prst="line">
                  <a:avLst/>
                </a:prstGeom>
                <a:ln w="190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546" y="1875"/>
                  <a:ext cx="723" cy="267"/>
                </a:xfrm>
                <a:prstGeom prst="line">
                  <a:avLst/>
                </a:prstGeom>
                <a:ln w="190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293" y="3089"/>
                  <a:ext cx="1259" cy="2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3542" y="2850"/>
                  <a:ext cx="12" cy="44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532" y="2859"/>
                  <a:ext cx="1260" cy="2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263" y="4010"/>
                  <a:ext cx="10" cy="17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263" y="4179"/>
                  <a:ext cx="1299"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3545" y="3838"/>
                  <a:ext cx="9" cy="3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3549" y="3839"/>
                  <a:ext cx="1274" cy="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805" y="3827"/>
                  <a:ext cx="8" cy="17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等腰三角形 26"/>
                <p:cNvSpPr/>
                <p:nvPr/>
              </p:nvSpPr>
              <p:spPr>
                <a:xfrm>
                  <a:off x="2209" y="2166"/>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4766" y="2166"/>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a:off x="2210" y="3089"/>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67" y="3089"/>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2200" y="4036"/>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757" y="4036"/>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1922" y="2148"/>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922" y="3079"/>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922" y="4010"/>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组合 82"/>
              <p:cNvGrpSpPr/>
              <p:nvPr/>
            </p:nvGrpSpPr>
            <p:grpSpPr>
              <a:xfrm>
                <a:off x="9292" y="2148"/>
                <a:ext cx="3100" cy="2171"/>
                <a:chOff x="9292" y="2148"/>
                <a:chExt cx="3100" cy="2171"/>
              </a:xfrm>
            </p:grpSpPr>
            <p:sp>
              <p:nvSpPr>
                <p:cNvPr id="45" name="等腰三角形 44"/>
                <p:cNvSpPr/>
                <p:nvPr/>
              </p:nvSpPr>
              <p:spPr>
                <a:xfrm>
                  <a:off x="9629" y="2166"/>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12186" y="2166"/>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a:off x="9630" y="3089"/>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2187" y="3089"/>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a:off x="9620" y="4036"/>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2177" y="4036"/>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p:cNvCxnSpPr/>
                <p:nvPr/>
              </p:nvCxnSpPr>
              <p:spPr>
                <a:xfrm>
                  <a:off x="9665" y="4011"/>
                  <a:ext cx="1289" cy="308"/>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10948" y="4001"/>
                  <a:ext cx="1256" cy="312"/>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3" name="任意多边形 72"/>
                <p:cNvSpPr/>
                <p:nvPr/>
              </p:nvSpPr>
              <p:spPr>
                <a:xfrm>
                  <a:off x="10212" y="2149"/>
                  <a:ext cx="1320" cy="257"/>
                </a:xfrm>
                <a:custGeom>
                  <a:avLst/>
                  <a:gdLst>
                    <a:gd name="connisteX0" fmla="*/ 0 w 838200"/>
                    <a:gd name="connsiteY0" fmla="*/ 3175 h 163201"/>
                    <a:gd name="connisteX1" fmla="*/ 190500 w 838200"/>
                    <a:gd name="connsiteY1" fmla="*/ 27305 h 163201"/>
                    <a:gd name="connisteX2" fmla="*/ 239395 w 838200"/>
                    <a:gd name="connsiteY2" fmla="*/ 41275 h 163201"/>
                    <a:gd name="connisteX3" fmla="*/ 294640 w 838200"/>
                    <a:gd name="connsiteY3" fmla="*/ 62230 h 163201"/>
                    <a:gd name="connisteX4" fmla="*/ 360680 w 838200"/>
                    <a:gd name="connsiteY4" fmla="*/ 89535 h 163201"/>
                    <a:gd name="connisteX5" fmla="*/ 426085 w 838200"/>
                    <a:gd name="connsiteY5" fmla="*/ 131445 h 163201"/>
                    <a:gd name="connisteX6" fmla="*/ 471170 w 838200"/>
                    <a:gd name="connsiteY6" fmla="*/ 158750 h 163201"/>
                    <a:gd name="connisteX7" fmla="*/ 520065 w 838200"/>
                    <a:gd name="connsiteY7" fmla="*/ 148590 h 163201"/>
                    <a:gd name="connisteX8" fmla="*/ 665480 w 838200"/>
                    <a:gd name="connsiteY8" fmla="*/ 48260 h 163201"/>
                    <a:gd name="connisteX9" fmla="*/ 838200 w 838200"/>
                    <a:gd name="connsiteY9" fmla="*/ 0 h 163201"/>
                    <a:gd name="connisteX10" fmla="*/ 782955 w 838200"/>
                    <a:gd name="connsiteY10" fmla="*/ -20955 h 16320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38200" h="163201">
                      <a:moveTo>
                        <a:pt x="0" y="3175"/>
                      </a:moveTo>
                      <a:cubicBezTo>
                        <a:pt x="36830" y="7620"/>
                        <a:pt x="142875" y="19685"/>
                        <a:pt x="190500" y="27305"/>
                      </a:cubicBezTo>
                      <a:cubicBezTo>
                        <a:pt x="238125" y="34925"/>
                        <a:pt x="218440" y="34290"/>
                        <a:pt x="239395" y="41275"/>
                      </a:cubicBezTo>
                      <a:cubicBezTo>
                        <a:pt x="260350" y="48260"/>
                        <a:pt x="270510" y="52705"/>
                        <a:pt x="294640" y="62230"/>
                      </a:cubicBezTo>
                      <a:cubicBezTo>
                        <a:pt x="318770" y="71755"/>
                        <a:pt x="334645" y="75565"/>
                        <a:pt x="360680" y="89535"/>
                      </a:cubicBezTo>
                      <a:cubicBezTo>
                        <a:pt x="386715" y="103505"/>
                        <a:pt x="403860" y="117475"/>
                        <a:pt x="426085" y="131445"/>
                      </a:cubicBezTo>
                      <a:cubicBezTo>
                        <a:pt x="448310" y="145415"/>
                        <a:pt x="452120" y="155575"/>
                        <a:pt x="471170" y="158750"/>
                      </a:cubicBezTo>
                      <a:cubicBezTo>
                        <a:pt x="490220" y="161925"/>
                        <a:pt x="481330" y="170815"/>
                        <a:pt x="520065" y="148590"/>
                      </a:cubicBezTo>
                      <a:cubicBezTo>
                        <a:pt x="558800" y="126365"/>
                        <a:pt x="601980" y="78105"/>
                        <a:pt x="665480" y="48260"/>
                      </a:cubicBezTo>
                      <a:cubicBezTo>
                        <a:pt x="728980" y="18415"/>
                        <a:pt x="814705" y="13970"/>
                        <a:pt x="838200" y="0"/>
                      </a:cubicBezTo>
                    </a:path>
                  </a:pathLst>
                </a:cu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a:off x="9620" y="3069"/>
                  <a:ext cx="2453" cy="392"/>
                </a:xfrm>
                <a:custGeom>
                  <a:avLst/>
                  <a:gdLst>
                    <a:gd name="connisteX0" fmla="*/ 0 w 959485"/>
                    <a:gd name="connsiteY0" fmla="*/ 0 h 186757"/>
                    <a:gd name="connisteX1" fmla="*/ 252730 w 959485"/>
                    <a:gd name="connsiteY1" fmla="*/ 31115 h 186757"/>
                    <a:gd name="connisteX2" fmla="*/ 328930 w 959485"/>
                    <a:gd name="connsiteY2" fmla="*/ 48260 h 186757"/>
                    <a:gd name="connisteX3" fmla="*/ 391160 w 959485"/>
                    <a:gd name="connsiteY3" fmla="*/ 72390 h 186757"/>
                    <a:gd name="connisteX4" fmla="*/ 433070 w 959485"/>
                    <a:gd name="connsiteY4" fmla="*/ 107315 h 186757"/>
                    <a:gd name="connisteX5" fmla="*/ 464185 w 959485"/>
                    <a:gd name="connsiteY5" fmla="*/ 135255 h 186757"/>
                    <a:gd name="connisteX6" fmla="*/ 502285 w 959485"/>
                    <a:gd name="connsiteY6" fmla="*/ 173355 h 186757"/>
                    <a:gd name="connisteX7" fmla="*/ 536575 w 959485"/>
                    <a:gd name="connsiteY7" fmla="*/ 186690 h 186757"/>
                    <a:gd name="connisteX8" fmla="*/ 578485 w 959485"/>
                    <a:gd name="connsiteY8" fmla="*/ 169545 h 186757"/>
                    <a:gd name="connisteX9" fmla="*/ 647700 w 959485"/>
                    <a:gd name="connsiteY9" fmla="*/ 97155 h 186757"/>
                    <a:gd name="connisteX10" fmla="*/ 744855 w 959485"/>
                    <a:gd name="connsiteY10" fmla="*/ 38100 h 186757"/>
                    <a:gd name="connisteX11" fmla="*/ 845185 w 959485"/>
                    <a:gd name="connsiteY11" fmla="*/ 13970 h 186757"/>
                    <a:gd name="connisteX12" fmla="*/ 959485 w 959485"/>
                    <a:gd name="connsiteY12" fmla="*/ 6985 h 18675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959485" h="186757">
                      <a:moveTo>
                        <a:pt x="0" y="0"/>
                      </a:moveTo>
                      <a:cubicBezTo>
                        <a:pt x="48895" y="5715"/>
                        <a:pt x="186690" y="21590"/>
                        <a:pt x="252730" y="31115"/>
                      </a:cubicBezTo>
                      <a:cubicBezTo>
                        <a:pt x="318770" y="40640"/>
                        <a:pt x="300990" y="40005"/>
                        <a:pt x="328930" y="48260"/>
                      </a:cubicBezTo>
                      <a:cubicBezTo>
                        <a:pt x="356870" y="56515"/>
                        <a:pt x="370205" y="60325"/>
                        <a:pt x="391160" y="72390"/>
                      </a:cubicBezTo>
                      <a:cubicBezTo>
                        <a:pt x="412115" y="84455"/>
                        <a:pt x="418465" y="94615"/>
                        <a:pt x="433070" y="107315"/>
                      </a:cubicBezTo>
                      <a:cubicBezTo>
                        <a:pt x="447675" y="120015"/>
                        <a:pt x="450215" y="121920"/>
                        <a:pt x="464185" y="135255"/>
                      </a:cubicBezTo>
                      <a:cubicBezTo>
                        <a:pt x="478155" y="148590"/>
                        <a:pt x="487680" y="163195"/>
                        <a:pt x="502285" y="173355"/>
                      </a:cubicBezTo>
                      <a:cubicBezTo>
                        <a:pt x="516890" y="183515"/>
                        <a:pt x="521335" y="187325"/>
                        <a:pt x="536575" y="186690"/>
                      </a:cubicBezTo>
                      <a:cubicBezTo>
                        <a:pt x="551815" y="186055"/>
                        <a:pt x="556260" y="187325"/>
                        <a:pt x="578485" y="169545"/>
                      </a:cubicBezTo>
                      <a:cubicBezTo>
                        <a:pt x="600710" y="151765"/>
                        <a:pt x="614680" y="123190"/>
                        <a:pt x="647700" y="97155"/>
                      </a:cubicBezTo>
                      <a:cubicBezTo>
                        <a:pt x="680720" y="71120"/>
                        <a:pt x="705485" y="54610"/>
                        <a:pt x="744855" y="38100"/>
                      </a:cubicBezTo>
                      <a:cubicBezTo>
                        <a:pt x="784225" y="21590"/>
                        <a:pt x="802005" y="20320"/>
                        <a:pt x="845185" y="13970"/>
                      </a:cubicBezTo>
                      <a:cubicBezTo>
                        <a:pt x="888365" y="7620"/>
                        <a:pt x="938530" y="7620"/>
                        <a:pt x="959485" y="6985"/>
                      </a:cubicBezTo>
                    </a:path>
                  </a:pathLst>
                </a:cu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9292" y="2148"/>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292" y="3079"/>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292" y="4010"/>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组合 100"/>
              <p:cNvGrpSpPr/>
              <p:nvPr/>
            </p:nvGrpSpPr>
            <p:grpSpPr>
              <a:xfrm>
                <a:off x="5592" y="2148"/>
                <a:ext cx="3100" cy="2152"/>
                <a:chOff x="5592" y="2148"/>
                <a:chExt cx="3100" cy="2152"/>
              </a:xfrm>
            </p:grpSpPr>
            <p:cxnSp>
              <p:nvCxnSpPr>
                <p:cNvPr id="12" name="直接连接符 11"/>
                <p:cNvCxnSpPr/>
                <p:nvPr/>
              </p:nvCxnSpPr>
              <p:spPr>
                <a:xfrm>
                  <a:off x="5592" y="4010"/>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等腰三角形 34"/>
                <p:cNvSpPr/>
                <p:nvPr/>
              </p:nvSpPr>
              <p:spPr>
                <a:xfrm>
                  <a:off x="5910" y="2160"/>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8467" y="2160"/>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a:off x="5910" y="3083"/>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8467" y="3089"/>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p:nvPr/>
              </p:nvCxnSpPr>
              <p:spPr>
                <a:xfrm>
                  <a:off x="5970" y="4030"/>
                  <a:ext cx="1242" cy="27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endCxn id="41" idx="1"/>
                </p:cNvCxnSpPr>
                <p:nvPr/>
              </p:nvCxnSpPr>
              <p:spPr>
                <a:xfrm flipV="1">
                  <a:off x="7202" y="4027"/>
                  <a:ext cx="1282" cy="273"/>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等腰三角形 39"/>
                <p:cNvSpPr/>
                <p:nvPr/>
              </p:nvSpPr>
              <p:spPr>
                <a:xfrm>
                  <a:off x="5910" y="4030"/>
                  <a:ext cx="119" cy="119"/>
                </a:xfrm>
                <a:prstGeom prst="triangl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8467" y="4010"/>
                  <a:ext cx="113" cy="113"/>
                </a:xfrm>
                <a:prstGeom prst="ellipse">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6471" y="2149"/>
                  <a:ext cx="1292" cy="299"/>
                  <a:chOff x="6905" y="3299"/>
                  <a:chExt cx="1292" cy="282"/>
                </a:xfrm>
              </p:grpSpPr>
              <p:sp>
                <p:nvSpPr>
                  <p:cNvPr id="56" name="任意多边形 55"/>
                  <p:cNvSpPr/>
                  <p:nvPr/>
                </p:nvSpPr>
                <p:spPr>
                  <a:xfrm>
                    <a:off x="6905" y="3299"/>
                    <a:ext cx="646" cy="282"/>
                  </a:xfrm>
                  <a:custGeom>
                    <a:avLst/>
                    <a:gdLst>
                      <a:gd name="connisteX0" fmla="*/ 0 w 425450"/>
                      <a:gd name="connsiteY0" fmla="*/ 0 h 177800"/>
                      <a:gd name="connisteX1" fmla="*/ 177800 w 425450"/>
                      <a:gd name="connsiteY1" fmla="*/ 38100 h 177800"/>
                      <a:gd name="connisteX2" fmla="*/ 266700 w 425450"/>
                      <a:gd name="connsiteY2" fmla="*/ 63500 h 177800"/>
                      <a:gd name="connisteX3" fmla="*/ 349250 w 425450"/>
                      <a:gd name="connsiteY3" fmla="*/ 114300 h 177800"/>
                      <a:gd name="connisteX4" fmla="*/ 425450 w 425450"/>
                      <a:gd name="connsiteY4" fmla="*/ 177800 h 177800"/>
                      <a:gd name="connisteX5" fmla="*/ 400050 w 425450"/>
                      <a:gd name="connsiteY5" fmla="*/ 158750 h 177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25450" h="177800">
                        <a:moveTo>
                          <a:pt x="0" y="0"/>
                        </a:moveTo>
                        <a:cubicBezTo>
                          <a:pt x="33655" y="6985"/>
                          <a:pt x="124460" y="25400"/>
                          <a:pt x="177800" y="38100"/>
                        </a:cubicBezTo>
                        <a:cubicBezTo>
                          <a:pt x="231140" y="50800"/>
                          <a:pt x="232410" y="48260"/>
                          <a:pt x="266700" y="63500"/>
                        </a:cubicBezTo>
                        <a:cubicBezTo>
                          <a:pt x="300990" y="78740"/>
                          <a:pt x="317500" y="91440"/>
                          <a:pt x="349250" y="114300"/>
                        </a:cubicBezTo>
                        <a:cubicBezTo>
                          <a:pt x="381000" y="137160"/>
                          <a:pt x="415290" y="168910"/>
                          <a:pt x="425450" y="17780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任意多边形 95"/>
                  <p:cNvSpPr/>
                  <p:nvPr/>
                </p:nvSpPr>
                <p:spPr>
                  <a:xfrm flipH="1">
                    <a:off x="7551" y="3299"/>
                    <a:ext cx="646" cy="282"/>
                  </a:xfrm>
                  <a:custGeom>
                    <a:avLst/>
                    <a:gdLst>
                      <a:gd name="connisteX0" fmla="*/ 0 w 425450"/>
                      <a:gd name="connsiteY0" fmla="*/ 0 h 177800"/>
                      <a:gd name="connisteX1" fmla="*/ 177800 w 425450"/>
                      <a:gd name="connsiteY1" fmla="*/ 38100 h 177800"/>
                      <a:gd name="connisteX2" fmla="*/ 266700 w 425450"/>
                      <a:gd name="connsiteY2" fmla="*/ 63500 h 177800"/>
                      <a:gd name="connisteX3" fmla="*/ 349250 w 425450"/>
                      <a:gd name="connsiteY3" fmla="*/ 114300 h 177800"/>
                      <a:gd name="connisteX4" fmla="*/ 425450 w 425450"/>
                      <a:gd name="connsiteY4" fmla="*/ 177800 h 177800"/>
                      <a:gd name="connisteX5" fmla="*/ 400050 w 425450"/>
                      <a:gd name="connsiteY5" fmla="*/ 158750 h 177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25450" h="177800">
                        <a:moveTo>
                          <a:pt x="0" y="0"/>
                        </a:moveTo>
                        <a:cubicBezTo>
                          <a:pt x="33655" y="6985"/>
                          <a:pt x="124460" y="25400"/>
                          <a:pt x="177800" y="38100"/>
                        </a:cubicBezTo>
                        <a:cubicBezTo>
                          <a:pt x="231140" y="50800"/>
                          <a:pt x="232410" y="48260"/>
                          <a:pt x="266700" y="63500"/>
                        </a:cubicBezTo>
                        <a:cubicBezTo>
                          <a:pt x="300990" y="78740"/>
                          <a:pt x="317500" y="91440"/>
                          <a:pt x="349250" y="114300"/>
                        </a:cubicBezTo>
                        <a:cubicBezTo>
                          <a:pt x="381000" y="137160"/>
                          <a:pt x="415290" y="168910"/>
                          <a:pt x="425450" y="17780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p:cNvCxnSpPr/>
                <p:nvPr/>
              </p:nvCxnSpPr>
              <p:spPr>
                <a:xfrm>
                  <a:off x="5592" y="2148"/>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6074" y="3079"/>
                  <a:ext cx="2255" cy="382"/>
                  <a:chOff x="6905" y="3299"/>
                  <a:chExt cx="1292" cy="282"/>
                </a:xfrm>
              </p:grpSpPr>
              <p:sp>
                <p:nvSpPr>
                  <p:cNvPr id="99" name="任意多边形 98"/>
                  <p:cNvSpPr/>
                  <p:nvPr/>
                </p:nvSpPr>
                <p:spPr>
                  <a:xfrm>
                    <a:off x="6905" y="3299"/>
                    <a:ext cx="646" cy="282"/>
                  </a:xfrm>
                  <a:custGeom>
                    <a:avLst/>
                    <a:gdLst>
                      <a:gd name="connisteX0" fmla="*/ 0 w 425450"/>
                      <a:gd name="connsiteY0" fmla="*/ 0 h 177800"/>
                      <a:gd name="connisteX1" fmla="*/ 177800 w 425450"/>
                      <a:gd name="connsiteY1" fmla="*/ 38100 h 177800"/>
                      <a:gd name="connisteX2" fmla="*/ 266700 w 425450"/>
                      <a:gd name="connsiteY2" fmla="*/ 63500 h 177800"/>
                      <a:gd name="connisteX3" fmla="*/ 349250 w 425450"/>
                      <a:gd name="connsiteY3" fmla="*/ 114300 h 177800"/>
                      <a:gd name="connisteX4" fmla="*/ 425450 w 425450"/>
                      <a:gd name="connsiteY4" fmla="*/ 177800 h 177800"/>
                      <a:gd name="connisteX5" fmla="*/ 400050 w 425450"/>
                      <a:gd name="connsiteY5" fmla="*/ 158750 h 177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25450" h="177800">
                        <a:moveTo>
                          <a:pt x="0" y="0"/>
                        </a:moveTo>
                        <a:cubicBezTo>
                          <a:pt x="33655" y="6985"/>
                          <a:pt x="124460" y="25400"/>
                          <a:pt x="177800" y="38100"/>
                        </a:cubicBezTo>
                        <a:cubicBezTo>
                          <a:pt x="231140" y="50800"/>
                          <a:pt x="232410" y="48260"/>
                          <a:pt x="266700" y="63500"/>
                        </a:cubicBezTo>
                        <a:cubicBezTo>
                          <a:pt x="300990" y="78740"/>
                          <a:pt x="317500" y="91440"/>
                          <a:pt x="349250" y="114300"/>
                        </a:cubicBezTo>
                        <a:cubicBezTo>
                          <a:pt x="381000" y="137160"/>
                          <a:pt x="415290" y="168910"/>
                          <a:pt x="425450" y="17780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任意多边形 99"/>
                  <p:cNvSpPr/>
                  <p:nvPr/>
                </p:nvSpPr>
                <p:spPr>
                  <a:xfrm flipH="1">
                    <a:off x="7551" y="3299"/>
                    <a:ext cx="646" cy="282"/>
                  </a:xfrm>
                  <a:custGeom>
                    <a:avLst/>
                    <a:gdLst>
                      <a:gd name="connisteX0" fmla="*/ 0 w 425450"/>
                      <a:gd name="connsiteY0" fmla="*/ 0 h 177800"/>
                      <a:gd name="connisteX1" fmla="*/ 177800 w 425450"/>
                      <a:gd name="connsiteY1" fmla="*/ 38100 h 177800"/>
                      <a:gd name="connisteX2" fmla="*/ 266700 w 425450"/>
                      <a:gd name="connsiteY2" fmla="*/ 63500 h 177800"/>
                      <a:gd name="connisteX3" fmla="*/ 349250 w 425450"/>
                      <a:gd name="connsiteY3" fmla="*/ 114300 h 177800"/>
                      <a:gd name="connisteX4" fmla="*/ 425450 w 425450"/>
                      <a:gd name="connsiteY4" fmla="*/ 177800 h 177800"/>
                      <a:gd name="connisteX5" fmla="*/ 400050 w 425450"/>
                      <a:gd name="connsiteY5" fmla="*/ 158750 h 177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25450" h="177800">
                        <a:moveTo>
                          <a:pt x="0" y="0"/>
                        </a:moveTo>
                        <a:cubicBezTo>
                          <a:pt x="33655" y="6985"/>
                          <a:pt x="124460" y="25400"/>
                          <a:pt x="177800" y="38100"/>
                        </a:cubicBezTo>
                        <a:cubicBezTo>
                          <a:pt x="231140" y="50800"/>
                          <a:pt x="232410" y="48260"/>
                          <a:pt x="266700" y="63500"/>
                        </a:cubicBezTo>
                        <a:cubicBezTo>
                          <a:pt x="300990" y="78740"/>
                          <a:pt x="317500" y="91440"/>
                          <a:pt x="349250" y="114300"/>
                        </a:cubicBezTo>
                        <a:cubicBezTo>
                          <a:pt x="381000" y="137160"/>
                          <a:pt x="415290" y="168910"/>
                          <a:pt x="425450" y="177800"/>
                        </a:cubicBez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连接符 9"/>
                <p:cNvCxnSpPr/>
                <p:nvPr/>
              </p:nvCxnSpPr>
              <p:spPr>
                <a:xfrm>
                  <a:off x="5592" y="3079"/>
                  <a:ext cx="3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5" name="文本框 104"/>
            <p:cNvSpPr txBox="1"/>
            <p:nvPr/>
          </p:nvSpPr>
          <p:spPr>
            <a:xfrm>
              <a:off x="2466" y="1593"/>
              <a:ext cx="160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剪力分布</a:t>
              </a:r>
              <a:endParaRPr lang="zh-CN" altLang="en-US" sz="1400">
                <a:latin typeface="微软雅黑" panose="020B0503020204020204" pitchFamily="34" charset="-122"/>
                <a:ea typeface="微软雅黑" panose="020B0503020204020204" pitchFamily="34" charset="-122"/>
              </a:endParaRPr>
            </a:p>
          </p:txBody>
        </p:sp>
        <p:sp>
          <p:nvSpPr>
            <p:cNvPr id="106" name="文本框 105"/>
            <p:cNvSpPr txBox="1"/>
            <p:nvPr/>
          </p:nvSpPr>
          <p:spPr>
            <a:xfrm>
              <a:off x="6052" y="1593"/>
              <a:ext cx="160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弯矩分布</a:t>
              </a:r>
              <a:endParaRPr lang="zh-CN" altLang="en-US" sz="1400">
                <a:latin typeface="微软雅黑" panose="020B0503020204020204" pitchFamily="34" charset="-122"/>
                <a:ea typeface="微软雅黑" panose="020B0503020204020204" pitchFamily="34" charset="-122"/>
              </a:endParaRPr>
            </a:p>
          </p:txBody>
        </p:sp>
        <p:sp>
          <p:nvSpPr>
            <p:cNvPr id="107" name="文本框 106"/>
            <p:cNvSpPr txBox="1"/>
            <p:nvPr/>
          </p:nvSpPr>
          <p:spPr>
            <a:xfrm>
              <a:off x="9886" y="1593"/>
              <a:ext cx="160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变形分布</a:t>
              </a:r>
              <a:endParaRPr lang="zh-CN" altLang="en-US" sz="1400">
                <a:latin typeface="微软雅黑" panose="020B0503020204020204" pitchFamily="34" charset="-122"/>
                <a:ea typeface="微软雅黑" panose="020B0503020204020204" pitchFamily="34" charset="-122"/>
              </a:endParaRPr>
            </a:p>
          </p:txBody>
        </p:sp>
        <p:sp>
          <p:nvSpPr>
            <p:cNvPr id="108" name="文本框 107"/>
            <p:cNvSpPr txBox="1"/>
            <p:nvPr/>
          </p:nvSpPr>
          <p:spPr>
            <a:xfrm>
              <a:off x="1278" y="2115"/>
              <a:ext cx="854" cy="539"/>
            </a:xfrm>
            <a:prstGeom prst="rect">
              <a:avLst/>
            </a:prstGeom>
            <a:noFill/>
          </p:spPr>
          <p:txBody>
            <a:bodyPr wrap="square" rtlCol="0">
              <a:spAutoFit/>
            </a:bodyPr>
            <a:lstStyle/>
            <a:p>
              <a:r>
                <a:rPr lang="en-US" altLang="zh-CN" sz="1400" b="1" i="1" dirty="0">
                  <a:latin typeface="Times New Roman" panose="02020603050405020304" pitchFamily="18" charset="0"/>
                  <a:cs typeface="Times New Roman" panose="02020603050405020304" pitchFamily="18" charset="0"/>
                </a:rPr>
                <a:t>t</a:t>
              </a:r>
              <a:r>
                <a:rPr lang="en-US" altLang="zh-CN" sz="1400" b="1" dirty="0">
                  <a:latin typeface="Times New Roman" panose="02020603050405020304" pitchFamily="18" charset="0"/>
                  <a:cs typeface="Times New Roman" panose="02020603050405020304" pitchFamily="18" charset="0"/>
                </a:rPr>
                <a:t>&lt;</a:t>
              </a:r>
              <a:r>
                <a:rPr lang="en-US" altLang="zh-CN" sz="1400" b="1" i="1" dirty="0">
                  <a:latin typeface="Times New Roman" panose="02020603050405020304" pitchFamily="18" charset="0"/>
                  <a:cs typeface="Times New Roman" panose="02020603050405020304" pitchFamily="18" charset="0"/>
                </a:rPr>
                <a:t>t</a:t>
              </a:r>
              <a:r>
                <a:rPr lang="en-US" altLang="zh-CN" sz="1400" b="1" baseline="-25000" dirty="0">
                  <a:latin typeface="Times New Roman" panose="02020603050405020304" pitchFamily="18" charset="0"/>
                  <a:cs typeface="Times New Roman" panose="02020603050405020304" pitchFamily="18" charset="0"/>
                </a:rPr>
                <a:t>0</a:t>
              </a:r>
              <a:endParaRPr lang="en-US" altLang="zh-CN" sz="1400" b="1" baseline="-25000" dirty="0">
                <a:latin typeface="Times New Roman" panose="02020603050405020304" pitchFamily="18" charset="0"/>
                <a:cs typeface="Times New Roman" panose="02020603050405020304" pitchFamily="18" charset="0"/>
              </a:endParaRPr>
            </a:p>
          </p:txBody>
        </p:sp>
        <p:sp>
          <p:nvSpPr>
            <p:cNvPr id="109" name="文本框 108"/>
            <p:cNvSpPr txBox="1"/>
            <p:nvPr/>
          </p:nvSpPr>
          <p:spPr>
            <a:xfrm>
              <a:off x="1278" y="3056"/>
              <a:ext cx="910" cy="539"/>
            </a:xfrm>
            <a:prstGeom prst="rect">
              <a:avLst/>
            </a:prstGeom>
            <a:noFill/>
          </p:spPr>
          <p:txBody>
            <a:bodyPr wrap="square" rtlCol="0">
              <a:spAutoFit/>
            </a:bodyPr>
            <a:lstStyle/>
            <a:p>
              <a:r>
                <a:rPr lang="en-US" altLang="zh-CN" sz="1400" b="1" i="1" dirty="0">
                  <a:latin typeface="Times New Roman" panose="02020603050405020304" pitchFamily="18" charset="0"/>
                  <a:cs typeface="Times New Roman" panose="02020603050405020304" pitchFamily="18" charset="0"/>
                </a:rPr>
                <a:t>t=t</a:t>
              </a:r>
              <a:r>
                <a:rPr lang="en-US" altLang="zh-CN" sz="1400" b="1" baseline="-25000" dirty="0">
                  <a:latin typeface="Times New Roman" panose="02020603050405020304" pitchFamily="18" charset="0"/>
                  <a:cs typeface="Times New Roman" panose="02020603050405020304" pitchFamily="18" charset="0"/>
                </a:rPr>
                <a:t>0</a:t>
              </a:r>
              <a:endParaRPr lang="en-US" altLang="zh-CN" sz="1400" b="1" baseline="-25000" dirty="0">
                <a:latin typeface="Times New Roman" panose="02020603050405020304" pitchFamily="18" charset="0"/>
                <a:cs typeface="Times New Roman" panose="02020603050405020304" pitchFamily="18" charset="0"/>
              </a:endParaRPr>
            </a:p>
          </p:txBody>
        </p:sp>
        <p:sp>
          <p:nvSpPr>
            <p:cNvPr id="110" name="文本框 109"/>
            <p:cNvSpPr txBox="1"/>
            <p:nvPr/>
          </p:nvSpPr>
          <p:spPr>
            <a:xfrm>
              <a:off x="1245" y="4008"/>
              <a:ext cx="920" cy="539"/>
            </a:xfrm>
            <a:prstGeom prst="rect">
              <a:avLst/>
            </a:prstGeom>
            <a:noFill/>
          </p:spPr>
          <p:txBody>
            <a:bodyPr wrap="square" rtlCol="0">
              <a:spAutoFit/>
            </a:bodyPr>
            <a:lstStyle/>
            <a:p>
              <a:r>
                <a:rPr lang="en-US" altLang="zh-CN" sz="1400" b="1" i="1">
                  <a:latin typeface="Times New Roman" panose="02020603050405020304" pitchFamily="18" charset="0"/>
                  <a:cs typeface="Times New Roman" panose="02020603050405020304" pitchFamily="18" charset="0"/>
                </a:rPr>
                <a:t>t=t</a:t>
              </a:r>
              <a:r>
                <a:rPr lang="en-US" altLang="zh-CN" sz="1400" b="1" baseline="-25000">
                  <a:latin typeface="Times New Roman" panose="02020603050405020304" pitchFamily="18" charset="0"/>
                  <a:cs typeface="Times New Roman" panose="02020603050405020304" pitchFamily="18" charset="0"/>
                </a:rPr>
                <a:t>1</a:t>
              </a:r>
              <a:endParaRPr lang="en-US" altLang="zh-CN" sz="1400" b="1" baseline="-25000">
                <a:latin typeface="Times New Roman" panose="02020603050405020304" pitchFamily="18" charset="0"/>
                <a:cs typeface="Times New Roman" panose="02020603050405020304" pitchFamily="18" charset="0"/>
              </a:endParaRPr>
            </a:p>
          </p:txBody>
        </p:sp>
        <p:grpSp>
          <p:nvGrpSpPr>
            <p:cNvPr id="114" name="组合 113"/>
            <p:cNvGrpSpPr/>
            <p:nvPr/>
          </p:nvGrpSpPr>
          <p:grpSpPr>
            <a:xfrm>
              <a:off x="3014" y="2519"/>
              <a:ext cx="1520" cy="328"/>
              <a:chOff x="3006" y="2538"/>
              <a:chExt cx="1520" cy="272"/>
            </a:xfrm>
          </p:grpSpPr>
          <p:cxnSp>
            <p:nvCxnSpPr>
              <p:cNvPr id="111" name="直接连接符 110"/>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箭头连接符 112"/>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15" name="组合 114"/>
            <p:cNvGrpSpPr/>
            <p:nvPr/>
          </p:nvGrpSpPr>
          <p:grpSpPr>
            <a:xfrm>
              <a:off x="2520" y="3449"/>
              <a:ext cx="2560" cy="328"/>
              <a:chOff x="3006" y="2538"/>
              <a:chExt cx="1520" cy="272"/>
            </a:xfrm>
          </p:grpSpPr>
          <p:cxnSp>
            <p:nvCxnSpPr>
              <p:cNvPr id="116" name="直接连接符 115"/>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2520" y="4408"/>
              <a:ext cx="2560" cy="328"/>
              <a:chOff x="3006" y="2538"/>
              <a:chExt cx="1520" cy="272"/>
            </a:xfrm>
          </p:grpSpPr>
          <p:cxnSp>
            <p:nvCxnSpPr>
              <p:cNvPr id="120" name="直接连接符 119"/>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6246" y="3582"/>
              <a:ext cx="2560" cy="328"/>
              <a:chOff x="3006" y="2538"/>
              <a:chExt cx="1520" cy="272"/>
            </a:xfrm>
          </p:grpSpPr>
          <p:cxnSp>
            <p:nvCxnSpPr>
              <p:cNvPr id="124" name="直接连接符 123"/>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箭头连接符 125"/>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27" name="组合 126"/>
            <p:cNvGrpSpPr/>
            <p:nvPr/>
          </p:nvGrpSpPr>
          <p:grpSpPr>
            <a:xfrm>
              <a:off x="6236" y="4410"/>
              <a:ext cx="2560" cy="328"/>
              <a:chOff x="3006" y="2538"/>
              <a:chExt cx="1520" cy="272"/>
            </a:xfrm>
          </p:grpSpPr>
          <p:cxnSp>
            <p:nvCxnSpPr>
              <p:cNvPr id="128" name="直接连接符 127"/>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31" name="组合 130"/>
            <p:cNvGrpSpPr/>
            <p:nvPr/>
          </p:nvGrpSpPr>
          <p:grpSpPr>
            <a:xfrm>
              <a:off x="9941" y="3580"/>
              <a:ext cx="2560" cy="328"/>
              <a:chOff x="3006" y="2538"/>
              <a:chExt cx="1520" cy="272"/>
            </a:xfrm>
          </p:grpSpPr>
          <p:cxnSp>
            <p:nvCxnSpPr>
              <p:cNvPr id="132" name="直接连接符 131"/>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接箭头连接符 133"/>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35" name="组合 134"/>
            <p:cNvGrpSpPr/>
            <p:nvPr/>
          </p:nvGrpSpPr>
          <p:grpSpPr>
            <a:xfrm>
              <a:off x="9951" y="4412"/>
              <a:ext cx="2560" cy="328"/>
              <a:chOff x="3006" y="2538"/>
              <a:chExt cx="1520" cy="272"/>
            </a:xfrm>
          </p:grpSpPr>
          <p:cxnSp>
            <p:nvCxnSpPr>
              <p:cNvPr id="136" name="直接连接符 135"/>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接箭头连接符 137"/>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39" name="组合 138"/>
            <p:cNvGrpSpPr/>
            <p:nvPr/>
          </p:nvGrpSpPr>
          <p:grpSpPr>
            <a:xfrm>
              <a:off x="6762" y="2580"/>
              <a:ext cx="1292" cy="328"/>
              <a:chOff x="3006" y="2538"/>
              <a:chExt cx="1520" cy="272"/>
            </a:xfrm>
          </p:grpSpPr>
          <p:cxnSp>
            <p:nvCxnSpPr>
              <p:cNvPr id="140" name="直接连接符 139"/>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43" name="组合 142"/>
            <p:cNvGrpSpPr/>
            <p:nvPr/>
          </p:nvGrpSpPr>
          <p:grpSpPr>
            <a:xfrm>
              <a:off x="10525" y="2517"/>
              <a:ext cx="1393" cy="328"/>
              <a:chOff x="3006" y="2538"/>
              <a:chExt cx="1520" cy="272"/>
            </a:xfrm>
          </p:grpSpPr>
          <p:cxnSp>
            <p:nvCxnSpPr>
              <p:cNvPr id="144" name="直接连接符 143"/>
              <p:cNvCxnSpPr/>
              <p:nvPr/>
            </p:nvCxnSpPr>
            <p:spPr>
              <a:xfrm>
                <a:off x="3012" y="2548"/>
                <a:ext cx="0" cy="2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4522" y="2538"/>
                <a:ext cx="3" cy="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接箭头连接符 145"/>
              <p:cNvCxnSpPr/>
              <p:nvPr/>
            </p:nvCxnSpPr>
            <p:spPr>
              <a:xfrm>
                <a:off x="3006" y="2678"/>
                <a:ext cx="1521" cy="2"/>
              </a:xfrm>
              <a:prstGeom prst="straightConnector1">
                <a:avLst/>
              </a:prstGeom>
              <a:ln w="63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147" name="文本框 146"/>
            <p:cNvSpPr txBox="1"/>
            <p:nvPr/>
          </p:nvSpPr>
          <p:spPr>
            <a:xfrm>
              <a:off x="3525" y="2593"/>
              <a:ext cx="680" cy="485"/>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endParaRPr lang="en-US" altLang="zh-CN" sz="1200" baseline="-25000">
                <a:latin typeface="Times New Roman" panose="02020603050405020304" pitchFamily="18" charset="0"/>
                <a:cs typeface="Times New Roman" panose="02020603050405020304" pitchFamily="18" charset="0"/>
              </a:endParaRPr>
            </a:p>
          </p:txBody>
        </p:sp>
        <p:sp>
          <p:nvSpPr>
            <p:cNvPr id="152" name="文本框 151"/>
            <p:cNvSpPr txBox="1"/>
            <p:nvPr/>
          </p:nvSpPr>
          <p:spPr>
            <a:xfrm>
              <a:off x="7162" y="2646"/>
              <a:ext cx="626" cy="485"/>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endParaRPr lang="en-US" altLang="zh-CN" sz="1200" baseline="-25000">
                <a:latin typeface="Times New Roman" panose="02020603050405020304" pitchFamily="18" charset="0"/>
                <a:cs typeface="Times New Roman" panose="02020603050405020304" pitchFamily="18" charset="0"/>
              </a:endParaRPr>
            </a:p>
          </p:txBody>
        </p:sp>
        <p:sp>
          <p:nvSpPr>
            <p:cNvPr id="153" name="文本框 152"/>
            <p:cNvSpPr txBox="1"/>
            <p:nvPr/>
          </p:nvSpPr>
          <p:spPr>
            <a:xfrm>
              <a:off x="10997" y="2593"/>
              <a:ext cx="681" cy="485"/>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endParaRPr lang="en-US" altLang="zh-CN" sz="1200" baseline="-25000">
                <a:latin typeface="Times New Roman" panose="02020603050405020304" pitchFamily="18" charset="0"/>
                <a:cs typeface="Times New Roman" panose="02020603050405020304" pitchFamily="18" charset="0"/>
              </a:endParaRPr>
            </a:p>
          </p:txBody>
        </p:sp>
        <p:sp>
          <p:nvSpPr>
            <p:cNvPr id="154" name="文本框 153"/>
            <p:cNvSpPr txBox="1"/>
            <p:nvPr/>
          </p:nvSpPr>
          <p:spPr>
            <a:xfrm>
              <a:off x="3343" y="3539"/>
              <a:ext cx="862" cy="434"/>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r>
                <a:rPr lang="en-US" altLang="zh-CN" sz="1200">
                  <a:latin typeface="Times New Roman" panose="02020603050405020304" pitchFamily="18" charset="0"/>
                  <a:cs typeface="Times New Roman" panose="02020603050405020304" pitchFamily="18" charset="0"/>
                </a:rPr>
                <a:t>=</a:t>
              </a:r>
              <a:r>
                <a:rPr lang="en-US" altLang="zh-CN" sz="1200" i="1">
                  <a:latin typeface="Times New Roman" panose="02020603050405020304" pitchFamily="18" charset="0"/>
                  <a:cs typeface="Times New Roman" panose="02020603050405020304" pitchFamily="18" charset="0"/>
                </a:rPr>
                <a:t>L</a:t>
              </a:r>
              <a:endParaRPr lang="en-US" altLang="zh-CN" sz="1200" i="1">
                <a:latin typeface="Times New Roman" panose="02020603050405020304" pitchFamily="18" charset="0"/>
                <a:cs typeface="Times New Roman" panose="02020603050405020304" pitchFamily="18" charset="0"/>
              </a:endParaRPr>
            </a:p>
          </p:txBody>
        </p:sp>
        <p:sp>
          <p:nvSpPr>
            <p:cNvPr id="155" name="文本框 154"/>
            <p:cNvSpPr txBox="1"/>
            <p:nvPr/>
          </p:nvSpPr>
          <p:spPr>
            <a:xfrm>
              <a:off x="3370" y="4540"/>
              <a:ext cx="862" cy="434"/>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r>
                <a:rPr lang="en-US" altLang="zh-CN" sz="1200">
                  <a:latin typeface="Times New Roman" panose="02020603050405020304" pitchFamily="18" charset="0"/>
                  <a:cs typeface="Times New Roman" panose="02020603050405020304" pitchFamily="18" charset="0"/>
                </a:rPr>
                <a:t>=</a:t>
              </a:r>
              <a:r>
                <a:rPr lang="en-US" altLang="zh-CN" sz="1200" i="1">
                  <a:latin typeface="Times New Roman" panose="02020603050405020304" pitchFamily="18" charset="0"/>
                  <a:cs typeface="Times New Roman" panose="02020603050405020304" pitchFamily="18" charset="0"/>
                </a:rPr>
                <a:t>L</a:t>
              </a:r>
              <a:endParaRPr lang="en-US" altLang="zh-CN" sz="1200" i="1">
                <a:latin typeface="Times New Roman" panose="02020603050405020304" pitchFamily="18" charset="0"/>
                <a:cs typeface="Times New Roman" panose="02020603050405020304" pitchFamily="18" charset="0"/>
              </a:endParaRPr>
            </a:p>
          </p:txBody>
        </p:sp>
        <p:sp>
          <p:nvSpPr>
            <p:cNvPr id="156" name="文本框 155"/>
            <p:cNvSpPr txBox="1"/>
            <p:nvPr/>
          </p:nvSpPr>
          <p:spPr>
            <a:xfrm>
              <a:off x="7096" y="3650"/>
              <a:ext cx="862" cy="434"/>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r>
                <a:rPr lang="en-US" altLang="zh-CN" sz="1200">
                  <a:latin typeface="Times New Roman" panose="02020603050405020304" pitchFamily="18" charset="0"/>
                  <a:cs typeface="Times New Roman" panose="02020603050405020304" pitchFamily="18" charset="0"/>
                </a:rPr>
                <a:t>=</a:t>
              </a:r>
              <a:r>
                <a:rPr lang="en-US" altLang="zh-CN" sz="1200" i="1">
                  <a:latin typeface="Times New Roman" panose="02020603050405020304" pitchFamily="18" charset="0"/>
                  <a:cs typeface="Times New Roman" panose="02020603050405020304" pitchFamily="18" charset="0"/>
                </a:rPr>
                <a:t>L</a:t>
              </a:r>
              <a:endParaRPr lang="en-US" altLang="zh-CN" sz="1200" i="1">
                <a:latin typeface="Times New Roman" panose="02020603050405020304" pitchFamily="18" charset="0"/>
                <a:cs typeface="Times New Roman" panose="02020603050405020304" pitchFamily="18" charset="0"/>
              </a:endParaRPr>
            </a:p>
          </p:txBody>
        </p:sp>
        <p:sp>
          <p:nvSpPr>
            <p:cNvPr id="157" name="文本框 156"/>
            <p:cNvSpPr txBox="1"/>
            <p:nvPr/>
          </p:nvSpPr>
          <p:spPr>
            <a:xfrm>
              <a:off x="10815" y="3650"/>
              <a:ext cx="862" cy="434"/>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r>
                <a:rPr lang="en-US" altLang="zh-CN" sz="1200">
                  <a:latin typeface="Times New Roman" panose="02020603050405020304" pitchFamily="18" charset="0"/>
                  <a:cs typeface="Times New Roman" panose="02020603050405020304" pitchFamily="18" charset="0"/>
                </a:rPr>
                <a:t>=</a:t>
              </a:r>
              <a:r>
                <a:rPr lang="en-US" altLang="zh-CN" sz="1200" i="1">
                  <a:latin typeface="Times New Roman" panose="02020603050405020304" pitchFamily="18" charset="0"/>
                  <a:cs typeface="Times New Roman" panose="02020603050405020304" pitchFamily="18" charset="0"/>
                </a:rPr>
                <a:t>L</a:t>
              </a:r>
              <a:endParaRPr lang="en-US" altLang="zh-CN" sz="1200" i="1">
                <a:latin typeface="Times New Roman" panose="02020603050405020304" pitchFamily="18" charset="0"/>
                <a:cs typeface="Times New Roman" panose="02020603050405020304" pitchFamily="18" charset="0"/>
              </a:endParaRPr>
            </a:p>
          </p:txBody>
        </p:sp>
        <p:sp>
          <p:nvSpPr>
            <p:cNvPr id="158" name="文本框 157"/>
            <p:cNvSpPr txBox="1"/>
            <p:nvPr/>
          </p:nvSpPr>
          <p:spPr>
            <a:xfrm>
              <a:off x="7086" y="4540"/>
              <a:ext cx="862" cy="434"/>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r>
                <a:rPr lang="en-US" altLang="zh-CN" sz="1200">
                  <a:latin typeface="Times New Roman" panose="02020603050405020304" pitchFamily="18" charset="0"/>
                  <a:cs typeface="Times New Roman" panose="02020603050405020304" pitchFamily="18" charset="0"/>
                </a:rPr>
                <a:t>=</a:t>
              </a:r>
              <a:r>
                <a:rPr lang="en-US" altLang="zh-CN" sz="1200" i="1">
                  <a:latin typeface="Times New Roman" panose="02020603050405020304" pitchFamily="18" charset="0"/>
                  <a:cs typeface="Times New Roman" panose="02020603050405020304" pitchFamily="18" charset="0"/>
                </a:rPr>
                <a:t>L</a:t>
              </a:r>
              <a:endParaRPr lang="en-US" altLang="zh-CN" sz="1200" i="1">
                <a:latin typeface="Times New Roman" panose="02020603050405020304" pitchFamily="18" charset="0"/>
                <a:cs typeface="Times New Roman" panose="02020603050405020304" pitchFamily="18" charset="0"/>
              </a:endParaRPr>
            </a:p>
          </p:txBody>
        </p:sp>
        <p:sp>
          <p:nvSpPr>
            <p:cNvPr id="159" name="文本框 158"/>
            <p:cNvSpPr txBox="1"/>
            <p:nvPr/>
          </p:nvSpPr>
          <p:spPr>
            <a:xfrm>
              <a:off x="10879" y="4559"/>
              <a:ext cx="862" cy="434"/>
            </a:xfrm>
            <a:prstGeom prst="rect">
              <a:avLst/>
            </a:prstGeom>
            <a:noFill/>
          </p:spPr>
          <p:txBody>
            <a:bodyPr wrap="square" rtlCol="0">
              <a:spAutoFit/>
            </a:bodyPr>
            <a:lstStyle/>
            <a:p>
              <a:r>
                <a:rPr lang="en-US" altLang="zh-CN" sz="1200" i="1">
                  <a:latin typeface="Times New Roman" panose="02020603050405020304" pitchFamily="18" charset="0"/>
                  <a:cs typeface="Times New Roman" panose="02020603050405020304" pitchFamily="18" charset="0"/>
                </a:rPr>
                <a:t>L</a:t>
              </a:r>
              <a:r>
                <a:rPr lang="en-US" altLang="zh-CN" sz="1200" baseline="-25000">
                  <a:latin typeface="Times New Roman" panose="02020603050405020304" pitchFamily="18" charset="0"/>
                  <a:cs typeface="Times New Roman" panose="02020603050405020304" pitchFamily="18" charset="0"/>
                </a:rPr>
                <a:t>e</a:t>
              </a:r>
              <a:r>
                <a:rPr lang="en-US" altLang="zh-CN" sz="1200">
                  <a:latin typeface="Times New Roman" panose="02020603050405020304" pitchFamily="18" charset="0"/>
                  <a:cs typeface="Times New Roman" panose="02020603050405020304" pitchFamily="18" charset="0"/>
                </a:rPr>
                <a:t>=</a:t>
              </a:r>
              <a:r>
                <a:rPr lang="en-US" altLang="zh-CN" sz="1200" i="1">
                  <a:latin typeface="Times New Roman" panose="02020603050405020304" pitchFamily="18" charset="0"/>
                  <a:cs typeface="Times New Roman" panose="02020603050405020304" pitchFamily="18" charset="0"/>
                </a:rPr>
                <a:t>L</a:t>
              </a:r>
              <a:endParaRPr lang="en-US" altLang="zh-CN" sz="1200" i="1">
                <a:latin typeface="Times New Roman" panose="02020603050405020304" pitchFamily="18" charset="0"/>
                <a:cs typeface="Times New Roman" panose="02020603050405020304" pitchFamily="18" charset="0"/>
              </a:endParaRPr>
            </a:p>
          </p:txBody>
        </p:sp>
      </p:grpSp>
      <p:pic>
        <p:nvPicPr>
          <p:cNvPr id="161" name="图片 160" descr="等效质量"/>
          <p:cNvPicPr>
            <a:picLocks noChangeAspect="1"/>
          </p:cNvPicPr>
          <p:nvPr/>
        </p:nvPicPr>
        <p:blipFill>
          <a:blip r:embed="rId1"/>
          <a:stretch>
            <a:fillRect/>
          </a:stretch>
        </p:blipFill>
        <p:spPr>
          <a:xfrm>
            <a:off x="5731095" y="3061441"/>
            <a:ext cx="2160000" cy="1652928"/>
          </a:xfrm>
          <a:prstGeom prst="rect">
            <a:avLst/>
          </a:prstGeom>
        </p:spPr>
      </p:pic>
      <p:pic>
        <p:nvPicPr>
          <p:cNvPr id="162" name="图片 161"/>
          <p:cNvPicPr>
            <a:picLocks noChangeAspect="1"/>
          </p:cNvPicPr>
          <p:nvPr/>
        </p:nvPicPr>
        <p:blipFill>
          <a:blip r:embed="rId2"/>
          <a:stretch>
            <a:fillRect/>
          </a:stretch>
        </p:blipFill>
        <p:spPr>
          <a:xfrm>
            <a:off x="6291800" y="3171931"/>
            <a:ext cx="1440000" cy="459130"/>
          </a:xfrm>
          <a:prstGeom prst="rect">
            <a:avLst/>
          </a:prstGeom>
        </p:spPr>
      </p:pic>
      <p:sp>
        <p:nvSpPr>
          <p:cNvPr id="163" name="文本框 162"/>
          <p:cNvSpPr txBox="1"/>
          <p:nvPr/>
        </p:nvSpPr>
        <p:spPr>
          <a:xfrm>
            <a:off x="6309995" y="4714240"/>
            <a:ext cx="138493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梁等效质量</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7494905" y="1310640"/>
            <a:ext cx="826770" cy="306705"/>
          </a:xfrm>
          <a:prstGeom prst="rect">
            <a:avLst/>
          </a:prstGeom>
          <a:noFill/>
        </p:spPr>
        <p:txBody>
          <a:bodyPr wrap="square" rtlCol="0">
            <a:spAutoFit/>
          </a:bodyPr>
          <a:lstStyle/>
          <a:p>
            <a:r>
              <a:rPr lang="en-US" altLang="zh-CN" sz="1400" b="1" i="1" dirty="0">
                <a:latin typeface="Times New Roman" panose="02020603050405020304" pitchFamily="18" charset="0"/>
                <a:cs typeface="Times New Roman" panose="02020603050405020304" pitchFamily="18" charset="0"/>
              </a:rPr>
              <a:t>t</a:t>
            </a:r>
            <a:r>
              <a:rPr lang="en-US" altLang="zh-CN" sz="1400" b="1" baseline="-25000" dirty="0">
                <a:latin typeface="Times New Roman" panose="02020603050405020304" pitchFamily="18" charset="0"/>
                <a:cs typeface="Times New Roman" panose="02020603050405020304" pitchFamily="18" charset="0"/>
              </a:rPr>
              <a:t>0</a:t>
            </a:r>
            <a:r>
              <a:rPr lang="en-US" altLang="zh-CN" sz="1400" b="1" dirty="0">
                <a:latin typeface="Times New Roman" panose="02020603050405020304" pitchFamily="18" charset="0"/>
                <a:cs typeface="Times New Roman" panose="02020603050405020304" pitchFamily="18" charset="0"/>
              </a:rPr>
              <a:t>=</a:t>
            </a:r>
            <a:r>
              <a:rPr lang="en-US" altLang="zh-CN" sz="1400" b="1" i="1" dirty="0">
                <a:latin typeface="Times New Roman" panose="02020603050405020304" pitchFamily="18" charset="0"/>
                <a:cs typeface="Times New Roman" panose="02020603050405020304" pitchFamily="18" charset="0"/>
              </a:rPr>
              <a:t>l </a:t>
            </a:r>
            <a:r>
              <a:rPr lang="en-US" altLang="zh-CN" sz="1400" b="1" dirty="0">
                <a:latin typeface="Times New Roman" panose="02020603050405020304" pitchFamily="18" charset="0"/>
                <a:cs typeface="Times New Roman" panose="02020603050405020304" pitchFamily="18" charset="0"/>
              </a:rPr>
              <a:t>/ 2</a:t>
            </a:r>
            <a:r>
              <a:rPr lang="en-US" altLang="zh-CN" sz="1400" b="1" i="1" dirty="0">
                <a:latin typeface="Times New Roman" panose="02020603050405020304" pitchFamily="18" charset="0"/>
                <a:cs typeface="Times New Roman" panose="02020603050405020304" pitchFamily="18" charset="0"/>
              </a:rPr>
              <a:t>v</a:t>
            </a:r>
            <a:endParaRPr lang="en-US" altLang="zh-CN" sz="1400" b="1" i="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7447915" y="1903730"/>
            <a:ext cx="1227455" cy="306705"/>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 </a:t>
            </a:r>
            <a:r>
              <a:rPr lang="en-US" altLang="zh-CN" sz="1400" b="1" i="1" dirty="0">
                <a:latin typeface="Times New Roman" panose="02020603050405020304" pitchFamily="18" charset="0"/>
                <a:cs typeface="Times New Roman" panose="02020603050405020304" pitchFamily="18" charset="0"/>
              </a:rPr>
              <a:t>v </a:t>
            </a:r>
            <a:r>
              <a:rPr lang="en-US" altLang="zh-CN" sz="1400" b="1" dirty="0">
                <a:latin typeface="Times New Roman" panose="02020603050405020304" pitchFamily="18" charset="0"/>
                <a:cs typeface="Times New Roman" panose="02020603050405020304" pitchFamily="18" charset="0"/>
              </a:rPr>
              <a:t>= 2000m/s</a:t>
            </a:r>
            <a:endParaRPr lang="en-US" altLang="zh-CN" sz="1400" b="1" i="1"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7494905" y="2427605"/>
            <a:ext cx="826770" cy="306705"/>
          </a:xfrm>
          <a:prstGeom prst="rect">
            <a:avLst/>
          </a:prstGeom>
          <a:noFill/>
        </p:spPr>
        <p:txBody>
          <a:bodyPr wrap="square" rtlCol="0">
            <a:spAutoFit/>
          </a:bodyPr>
          <a:lstStyle/>
          <a:p>
            <a:r>
              <a:rPr lang="en-US" altLang="zh-CN" sz="1400" b="1" i="1" dirty="0">
                <a:latin typeface="Times New Roman" panose="02020603050405020304" pitchFamily="18" charset="0"/>
                <a:cs typeface="Times New Roman" panose="02020603050405020304" pitchFamily="18" charset="0"/>
              </a:rPr>
              <a:t>t</a:t>
            </a:r>
            <a:r>
              <a:rPr lang="en-US" altLang="zh-CN" sz="1400" b="1" baseline="-25000" dirty="0">
                <a:latin typeface="Times New Roman" panose="02020603050405020304" pitchFamily="18" charset="0"/>
                <a:cs typeface="Times New Roman" panose="02020603050405020304" pitchFamily="18" charset="0"/>
              </a:rPr>
              <a:t>1</a:t>
            </a:r>
            <a:r>
              <a:rPr lang="en-US" altLang="zh-CN" sz="1400" b="1" dirty="0">
                <a:latin typeface="Times New Roman" panose="02020603050405020304" pitchFamily="18" charset="0"/>
                <a:cs typeface="Times New Roman" panose="02020603050405020304" pitchFamily="18" charset="0"/>
              </a:rPr>
              <a:t>=</a:t>
            </a:r>
            <a:r>
              <a:rPr lang="en-US" altLang="zh-CN" sz="1400" b="1" i="1" dirty="0">
                <a:latin typeface="Times New Roman" panose="02020603050405020304" pitchFamily="18" charset="0"/>
                <a:cs typeface="Times New Roman" panose="02020603050405020304" pitchFamily="18" charset="0"/>
              </a:rPr>
              <a:t>L </a:t>
            </a:r>
            <a:r>
              <a:rPr lang="en-US" altLang="zh-CN" sz="1400" b="1" dirty="0">
                <a:latin typeface="Times New Roman" panose="02020603050405020304" pitchFamily="18" charset="0"/>
                <a:cs typeface="Times New Roman" panose="02020603050405020304" pitchFamily="18" charset="0"/>
              </a:rPr>
              <a:t>/ </a:t>
            </a:r>
            <a:r>
              <a:rPr lang="en-US" altLang="zh-CN" sz="1400" b="1" i="1" dirty="0">
                <a:latin typeface="Times New Roman" panose="02020603050405020304" pitchFamily="18" charset="0"/>
                <a:cs typeface="Times New Roman" panose="02020603050405020304" pitchFamily="18" charset="0"/>
              </a:rPr>
              <a:t>v</a:t>
            </a:r>
            <a:endParaRPr lang="en-US" altLang="zh-CN" sz="1400" b="1" i="1" dirty="0">
              <a:latin typeface="Times New Roman" panose="02020603050405020304" pitchFamily="18" charset="0"/>
              <a:cs typeface="Times New Roman" panose="02020603050405020304" pitchFamily="18" charset="0"/>
            </a:endParaRPr>
          </a:p>
        </p:txBody>
      </p:sp>
      <p:pic>
        <p:nvPicPr>
          <p:cNvPr id="55" name="图片 54"/>
          <p:cNvPicPr>
            <a:picLocks noChangeAspect="1"/>
          </p:cNvPicPr>
          <p:nvPr>
            <p:custDataLst>
              <p:tags r:id="rId3"/>
            </p:custDataLst>
          </p:nvPr>
        </p:nvPicPr>
        <p:blipFill>
          <a:blip r:embed="rId4"/>
          <a:stretch>
            <a:fillRect/>
          </a:stretch>
        </p:blipFill>
        <p:spPr>
          <a:xfrm>
            <a:off x="790575" y="3171825"/>
            <a:ext cx="4680000" cy="1716808"/>
          </a:xfrm>
          <a:prstGeom prst="rect">
            <a:avLst/>
          </a:prstGeom>
        </p:spPr>
      </p:pic>
      <p:cxnSp>
        <p:nvCxnSpPr>
          <p:cNvPr id="57" name="直接连接符 56"/>
          <p:cNvCxnSpPr/>
          <p:nvPr/>
        </p:nvCxnSpPr>
        <p:spPr>
          <a:xfrm>
            <a:off x="685165" y="3010535"/>
            <a:ext cx="7832090" cy="0"/>
          </a:xfrm>
          <a:prstGeom prst="line">
            <a:avLst/>
          </a:prstGeom>
          <a:ln w="12700" cmpd="sng">
            <a:solidFill>
              <a:schemeClr val="accent1">
                <a:shade val="50000"/>
              </a:schemeClr>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6941820"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冲击下RC梁基于IDDOF法的弯剪效应曲线研究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6695" cy="15875"/>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164" name="图片 163" descr="1234"/>
          <p:cNvPicPr>
            <a:picLocks noChangeAspect="1"/>
          </p:cNvPicPr>
          <p:nvPr>
            <p:custDataLst>
              <p:tags r:id="rId1"/>
            </p:custDataLst>
          </p:nvPr>
        </p:nvPicPr>
        <p:blipFill>
          <a:blip r:embed="rId2"/>
          <a:stretch>
            <a:fillRect/>
          </a:stretch>
        </p:blipFill>
        <p:spPr>
          <a:xfrm>
            <a:off x="4477605" y="953876"/>
            <a:ext cx="3600000" cy="1665517"/>
          </a:xfrm>
          <a:prstGeom prst="rect">
            <a:avLst/>
          </a:prstGeom>
        </p:spPr>
      </p:pic>
      <p:graphicFrame>
        <p:nvGraphicFramePr>
          <p:cNvPr id="165" name="对象 164"/>
          <p:cNvGraphicFramePr/>
          <p:nvPr>
            <p:custDataLst>
              <p:tags r:id="rId3"/>
            </p:custDataLst>
          </p:nvPr>
        </p:nvGraphicFramePr>
        <p:xfrm>
          <a:off x="5438360" y="3464666"/>
          <a:ext cx="1933575" cy="627380"/>
        </p:xfrm>
        <a:graphic>
          <a:graphicData uri="http://schemas.openxmlformats.org/presentationml/2006/ole">
            <mc:AlternateContent xmlns:mc="http://schemas.openxmlformats.org/markup-compatibility/2006">
              <mc:Choice xmlns:v="urn:schemas-microsoft-com:vml" Requires="v">
                <p:oleObj spid="_x0000_s2" name="" r:id="rId4" imgW="1831975" imgH="502920" progId="Equation.DSMT4">
                  <p:embed/>
                </p:oleObj>
              </mc:Choice>
              <mc:Fallback>
                <p:oleObj name="" r:id="rId4" imgW="1831975" imgH="502920" progId="Equation.DSMT4">
                  <p:embed/>
                  <p:pic>
                    <p:nvPicPr>
                      <p:cNvPr id="0" name="图片 8"/>
                      <p:cNvPicPr/>
                      <p:nvPr/>
                    </p:nvPicPr>
                    <p:blipFill>
                      <a:blip r:embed="rId5"/>
                      <a:stretch>
                        <a:fillRect/>
                      </a:stretch>
                    </p:blipFill>
                    <p:spPr>
                      <a:xfrm>
                        <a:off x="5438360" y="3464666"/>
                        <a:ext cx="1933575" cy="627380"/>
                      </a:xfrm>
                      <a:prstGeom prst="rect">
                        <a:avLst/>
                      </a:prstGeom>
                    </p:spPr>
                  </p:pic>
                </p:oleObj>
              </mc:Fallback>
            </mc:AlternateContent>
          </a:graphicData>
        </a:graphic>
      </p:graphicFrame>
      <p:graphicFrame>
        <p:nvGraphicFramePr>
          <p:cNvPr id="167" name="对象 166"/>
          <p:cNvGraphicFramePr/>
          <p:nvPr>
            <p:custDataLst>
              <p:tags r:id="rId6"/>
            </p:custDataLst>
          </p:nvPr>
        </p:nvGraphicFramePr>
        <p:xfrm>
          <a:off x="5866350" y="4278101"/>
          <a:ext cx="1076960" cy="411480"/>
        </p:xfrm>
        <a:graphic>
          <a:graphicData uri="http://schemas.openxmlformats.org/presentationml/2006/ole">
            <mc:AlternateContent xmlns:mc="http://schemas.openxmlformats.org/markup-compatibility/2006">
              <mc:Choice xmlns:v="urn:schemas-microsoft-com:vml" Requires="v">
                <p:oleObj spid="_x0000_s3" name="" r:id="rId7" imgW="762000" imgH="254000" progId="Equation.DSMT4">
                  <p:embed/>
                </p:oleObj>
              </mc:Choice>
              <mc:Fallback>
                <p:oleObj name="" r:id="rId7" imgW="762000" imgH="254000" progId="Equation.DSMT4">
                  <p:embed/>
                  <p:pic>
                    <p:nvPicPr>
                      <p:cNvPr id="0" name="图片 8"/>
                      <p:cNvPicPr/>
                      <p:nvPr/>
                    </p:nvPicPr>
                    <p:blipFill>
                      <a:blip r:embed="rId8"/>
                      <a:stretch>
                        <a:fillRect/>
                      </a:stretch>
                    </p:blipFill>
                    <p:spPr>
                      <a:xfrm>
                        <a:off x="5866350" y="4278101"/>
                        <a:ext cx="1076960" cy="411480"/>
                      </a:xfrm>
                      <a:prstGeom prst="rect">
                        <a:avLst/>
                      </a:prstGeom>
                    </p:spPr>
                  </p:pic>
                </p:oleObj>
              </mc:Fallback>
            </mc:AlternateContent>
          </a:graphicData>
        </a:graphic>
      </p:graphicFrame>
      <p:sp>
        <p:nvSpPr>
          <p:cNvPr id="32" name="圆角矩形 31"/>
          <p:cNvSpPr/>
          <p:nvPr>
            <p:custDataLst>
              <p:tags r:id="rId9"/>
            </p:custDataLst>
          </p:nvPr>
        </p:nvSpPr>
        <p:spPr>
          <a:xfrm>
            <a:off x="5273040" y="1533525"/>
            <a:ext cx="2009140" cy="1080135"/>
          </a:xfrm>
          <a:prstGeom prst="roundRect">
            <a:avLst/>
          </a:prstGeom>
          <a:noFill/>
          <a:ln w="22225" cmpd="sng">
            <a:solidFill>
              <a:srgbClr val="C0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custDataLst>
              <p:tags r:id="rId10"/>
            </p:custDataLst>
          </p:nvPr>
        </p:nvSpPr>
        <p:spPr>
          <a:xfrm>
            <a:off x="5738495" y="2888615"/>
            <a:ext cx="1076960" cy="306705"/>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破坏简化</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矩形 29"/>
          <p:cNvSpPr/>
          <p:nvPr/>
        </p:nvSpPr>
        <p:spPr>
          <a:xfrm>
            <a:off x="4184015" y="854075"/>
            <a:ext cx="4186555" cy="3885565"/>
          </a:xfrm>
          <a:prstGeom prst="rect">
            <a:avLst/>
          </a:prstGeom>
          <a:noFill/>
          <a:ln w="12700" cmpd="sng">
            <a:solidFill>
              <a:schemeClr val="accent1">
                <a:shade val="50000"/>
              </a:schemeClr>
            </a:solidFill>
            <a:prstDash val="lgDash"/>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Snipaste_2023-05-26_15-53-53"/>
          <p:cNvPicPr>
            <a:picLocks noChangeAspect="1"/>
          </p:cNvPicPr>
          <p:nvPr/>
        </p:nvPicPr>
        <p:blipFill>
          <a:blip r:embed="rId11"/>
          <a:stretch>
            <a:fillRect/>
          </a:stretch>
        </p:blipFill>
        <p:spPr>
          <a:xfrm>
            <a:off x="512445" y="732155"/>
            <a:ext cx="3285951" cy="4248000"/>
          </a:xfrm>
          <a:prstGeom prst="rect">
            <a:avLst/>
          </a:prstGeom>
        </p:spPr>
      </p:pic>
      <p:sp>
        <p:nvSpPr>
          <p:cNvPr id="5" name="圆角矩形 4"/>
          <p:cNvSpPr/>
          <p:nvPr/>
        </p:nvSpPr>
        <p:spPr>
          <a:xfrm>
            <a:off x="1474470" y="703580"/>
            <a:ext cx="1276350" cy="4095115"/>
          </a:xfrm>
          <a:prstGeom prst="roundRect">
            <a:avLst/>
          </a:prstGeom>
          <a:noFill/>
          <a:ln w="25400" cmpd="sng">
            <a:solidFill>
              <a:srgbClr val="C0000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6941820"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冲击下RC梁基于IDDOF法的弯剪效应曲线研究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6695" cy="15875"/>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4253230" cy="398780"/>
          </a:xfrm>
          <a:prstGeom prst="rect">
            <a:avLst/>
          </a:prstGeom>
          <a:noFill/>
        </p:spPr>
        <p:txBody>
          <a:bodyPr wrap="square" rtlCol="0">
            <a:spAutoFit/>
          </a:bodyPr>
          <a:lstStyle/>
          <a:p>
            <a:pPr marL="285750" indent="-285750" algn="l">
              <a:buFont typeface="Arial" panose="020B0604020202020204" pitchFamily="34" charset="0"/>
              <a:buChar char="•"/>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IDDOF</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模型验证与破坏模式判别</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41"/>
          <p:cNvPicPr>
            <a:picLocks noChangeAspect="1"/>
          </p:cNvPicPr>
          <p:nvPr/>
        </p:nvPicPr>
        <p:blipFill>
          <a:blip r:embed="rId1"/>
          <a:stretch>
            <a:fillRect/>
          </a:stretch>
        </p:blipFill>
        <p:spPr>
          <a:xfrm>
            <a:off x="989330" y="2768600"/>
            <a:ext cx="2520000" cy="1928780"/>
          </a:xfrm>
          <a:prstGeom prst="rect">
            <a:avLst/>
          </a:prstGeom>
        </p:spPr>
      </p:pic>
      <p:pic>
        <p:nvPicPr>
          <p:cNvPr id="6" name="图片 5" descr="40"/>
          <p:cNvPicPr>
            <a:picLocks noChangeAspect="1"/>
          </p:cNvPicPr>
          <p:nvPr/>
        </p:nvPicPr>
        <p:blipFill>
          <a:blip r:embed="rId2"/>
          <a:stretch>
            <a:fillRect/>
          </a:stretch>
        </p:blipFill>
        <p:spPr>
          <a:xfrm>
            <a:off x="3364865" y="2768600"/>
            <a:ext cx="2520000" cy="1928780"/>
          </a:xfrm>
          <a:prstGeom prst="rect">
            <a:avLst/>
          </a:prstGeom>
        </p:spPr>
      </p:pic>
      <p:pic>
        <p:nvPicPr>
          <p:cNvPr id="7" name="图片 6" descr="42"/>
          <p:cNvPicPr>
            <a:picLocks noChangeAspect="1"/>
          </p:cNvPicPr>
          <p:nvPr/>
        </p:nvPicPr>
        <p:blipFill>
          <a:blip r:embed="rId3"/>
          <a:stretch>
            <a:fillRect/>
          </a:stretch>
        </p:blipFill>
        <p:spPr>
          <a:xfrm>
            <a:off x="5628005" y="2768600"/>
            <a:ext cx="2520000" cy="1928780"/>
          </a:xfrm>
          <a:prstGeom prst="rect">
            <a:avLst/>
          </a:prstGeom>
        </p:spPr>
      </p:pic>
      <p:pic>
        <p:nvPicPr>
          <p:cNvPr id="8" name="图片 7" descr="A-2"/>
          <p:cNvPicPr>
            <a:picLocks noChangeAspect="1"/>
          </p:cNvPicPr>
          <p:nvPr/>
        </p:nvPicPr>
        <p:blipFill>
          <a:blip r:embed="rId4"/>
          <a:stretch>
            <a:fillRect/>
          </a:stretch>
        </p:blipFill>
        <p:spPr>
          <a:xfrm>
            <a:off x="1497330" y="4070985"/>
            <a:ext cx="1665605" cy="246380"/>
          </a:xfrm>
          <a:prstGeom prst="rect">
            <a:avLst/>
          </a:prstGeom>
        </p:spPr>
      </p:pic>
      <p:pic>
        <p:nvPicPr>
          <p:cNvPr id="9" name="图片 8" descr="150"/>
          <p:cNvPicPr>
            <a:picLocks noChangeAspect="1"/>
          </p:cNvPicPr>
          <p:nvPr/>
        </p:nvPicPr>
        <p:blipFill>
          <a:blip r:embed="rId5"/>
          <a:stretch>
            <a:fillRect/>
          </a:stretch>
        </p:blipFill>
        <p:spPr>
          <a:xfrm>
            <a:off x="3876675" y="4053840"/>
            <a:ext cx="1654810" cy="280670"/>
          </a:xfrm>
          <a:prstGeom prst="rect">
            <a:avLst/>
          </a:prstGeom>
        </p:spPr>
      </p:pic>
      <p:pic>
        <p:nvPicPr>
          <p:cNvPr id="10" name="图片 9" descr="260"/>
          <p:cNvPicPr>
            <a:picLocks noChangeAspect="1"/>
          </p:cNvPicPr>
          <p:nvPr/>
        </p:nvPicPr>
        <p:blipFill>
          <a:blip r:embed="rId6"/>
          <a:stretch>
            <a:fillRect/>
          </a:stretch>
        </p:blipFill>
        <p:spPr>
          <a:xfrm>
            <a:off x="6143625" y="4076065"/>
            <a:ext cx="1666875" cy="258445"/>
          </a:xfrm>
          <a:prstGeom prst="rect">
            <a:avLst/>
          </a:prstGeom>
        </p:spPr>
      </p:pic>
      <p:pic>
        <p:nvPicPr>
          <p:cNvPr id="2" name="图片 1" descr="43"/>
          <p:cNvPicPr>
            <a:picLocks noChangeAspect="1"/>
          </p:cNvPicPr>
          <p:nvPr/>
        </p:nvPicPr>
        <p:blipFill>
          <a:blip r:embed="rId7"/>
          <a:stretch>
            <a:fillRect/>
          </a:stretch>
        </p:blipFill>
        <p:spPr>
          <a:xfrm>
            <a:off x="989330" y="979805"/>
            <a:ext cx="2520000" cy="1928780"/>
          </a:xfrm>
          <a:prstGeom prst="rect">
            <a:avLst/>
          </a:prstGeom>
        </p:spPr>
      </p:pic>
      <p:pic>
        <p:nvPicPr>
          <p:cNvPr id="3" name="图片 2" descr="44"/>
          <p:cNvPicPr>
            <a:picLocks noChangeAspect="1"/>
          </p:cNvPicPr>
          <p:nvPr/>
        </p:nvPicPr>
        <p:blipFill>
          <a:blip r:embed="rId8"/>
          <a:stretch>
            <a:fillRect/>
          </a:stretch>
        </p:blipFill>
        <p:spPr>
          <a:xfrm>
            <a:off x="3329305" y="979805"/>
            <a:ext cx="2520000" cy="1928780"/>
          </a:xfrm>
          <a:prstGeom prst="rect">
            <a:avLst/>
          </a:prstGeom>
        </p:spPr>
      </p:pic>
      <p:pic>
        <p:nvPicPr>
          <p:cNvPr id="4" name="图片 3" descr="46"/>
          <p:cNvPicPr>
            <a:picLocks noChangeAspect="1"/>
          </p:cNvPicPr>
          <p:nvPr/>
        </p:nvPicPr>
        <p:blipFill>
          <a:blip r:embed="rId9"/>
          <a:stretch>
            <a:fillRect/>
          </a:stretch>
        </p:blipFill>
        <p:spPr>
          <a:xfrm>
            <a:off x="5628005" y="979805"/>
            <a:ext cx="2520000" cy="1928780"/>
          </a:xfrm>
          <a:prstGeom prst="rect">
            <a:avLst/>
          </a:prstGeom>
        </p:spPr>
      </p:pic>
      <p:sp>
        <p:nvSpPr>
          <p:cNvPr id="12" name="文本框 11"/>
          <p:cNvSpPr txBox="1"/>
          <p:nvPr/>
        </p:nvSpPr>
        <p:spPr>
          <a:xfrm>
            <a:off x="1784350" y="4697095"/>
            <a:ext cx="1092200" cy="337185"/>
          </a:xfrm>
          <a:prstGeom prst="rect">
            <a:avLst/>
          </a:prstGeom>
          <a:noFill/>
        </p:spPr>
        <p:txBody>
          <a:bodyPr wrap="square" rtlCol="0">
            <a:spAutoFit/>
          </a:bodyPr>
          <a:lstStyle/>
          <a:p>
            <a:r>
              <a:rPr lang="zh-CN" altLang="en-US" sz="1600">
                <a:solidFill>
                  <a:srgbClr val="C00000"/>
                </a:solidFill>
                <a:latin typeface="微软雅黑" panose="020B0503020204020204" pitchFamily="34" charset="-122"/>
                <a:ea typeface="微软雅黑" panose="020B0503020204020204" pitchFamily="34" charset="-122"/>
              </a:rPr>
              <a:t>弯曲破坏</a:t>
            </a:r>
            <a:endParaRPr lang="zh-CN" altLang="en-US" sz="1600">
              <a:solidFill>
                <a:srgbClr val="C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157980" y="4697095"/>
            <a:ext cx="1092200" cy="337185"/>
          </a:xfrm>
          <a:prstGeom prst="rect">
            <a:avLst/>
          </a:prstGeom>
          <a:noFill/>
        </p:spPr>
        <p:txBody>
          <a:bodyPr wrap="square" rtlCol="0">
            <a:spAutoFit/>
          </a:bodyPr>
          <a:lstStyle/>
          <a:p>
            <a:r>
              <a:rPr lang="zh-CN" altLang="en-US" sz="1600">
                <a:solidFill>
                  <a:srgbClr val="C00000"/>
                </a:solidFill>
                <a:latin typeface="微软雅黑" panose="020B0503020204020204" pitchFamily="34" charset="-122"/>
                <a:ea typeface="微软雅黑" panose="020B0503020204020204" pitchFamily="34" charset="-122"/>
              </a:rPr>
              <a:t>弯剪破坏</a:t>
            </a:r>
            <a:endParaRPr lang="zh-CN" altLang="en-US" sz="1600">
              <a:solidFill>
                <a:srgbClr val="C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430645" y="4697095"/>
            <a:ext cx="1092200" cy="337185"/>
          </a:xfrm>
          <a:prstGeom prst="rect">
            <a:avLst/>
          </a:prstGeom>
          <a:noFill/>
        </p:spPr>
        <p:txBody>
          <a:bodyPr wrap="square" rtlCol="0">
            <a:spAutoFit/>
          </a:bodyPr>
          <a:lstStyle/>
          <a:p>
            <a:r>
              <a:rPr lang="zh-CN" altLang="en-US" sz="1600">
                <a:solidFill>
                  <a:srgbClr val="C00000"/>
                </a:solidFill>
                <a:latin typeface="微软雅黑" panose="020B0503020204020204" pitchFamily="34" charset="-122"/>
                <a:ea typeface="微软雅黑" panose="020B0503020204020204" pitchFamily="34" charset="-122"/>
              </a:rPr>
              <a:t>剪切破坏</a:t>
            </a:r>
            <a:endParaRPr lang="zh-CN" altLang="en-US" sz="160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1754315" y="1894983"/>
            <a:ext cx="1357532" cy="1357978"/>
          </a:xfrm>
          <a:prstGeom prst="rect">
            <a:avLst/>
          </a:prstGeom>
        </p:spPr>
      </p:pic>
      <p:cxnSp>
        <p:nvCxnSpPr>
          <p:cNvPr id="12" name="直接连接符 11"/>
          <p:cNvCxnSpPr/>
          <p:nvPr/>
        </p:nvCxnSpPr>
        <p:spPr>
          <a:xfrm>
            <a:off x="3331076" y="1701682"/>
            <a:ext cx="0" cy="1744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3550286" y="2085792"/>
            <a:ext cx="4515945" cy="976630"/>
          </a:xfrm>
          <a:prstGeom prst="rect">
            <a:avLst/>
          </a:prstGeom>
          <a:noFill/>
        </p:spPr>
        <p:txBody>
          <a:bodyPr wrap="square" lIns="51465" tIns="25732" rIns="51465" bIns="25732" rtlCol="0">
            <a:spAutoFit/>
          </a:bodyPr>
          <a:lstStyle>
            <a:defPPr>
              <a:defRPr lang="zh-CN"/>
            </a:defPPr>
            <a:lvl1pPr>
              <a:defRPr sz="2000">
                <a:solidFill>
                  <a:schemeClr val="bg1"/>
                </a:solidFill>
                <a:latin typeface="微软雅黑" panose="020B0503020204020204" pitchFamily="34" charset="-122"/>
                <a:ea typeface="微软雅黑" panose="020B0503020204020204" pitchFamily="34" charset="-122"/>
              </a:defRPr>
            </a:lvl1pPr>
          </a:lstStyle>
          <a:p>
            <a:r>
              <a:rPr lang="en-US" altLang="zh-CN" sz="3005" b="1" dirty="0">
                <a:solidFill>
                  <a:srgbClr val="0070C0"/>
                </a:solidFill>
                <a:latin typeface="微软雅黑" panose="020B0503020204020204" pitchFamily="34" charset="-122"/>
                <a:ea typeface="微软雅黑" panose="020B0503020204020204" pitchFamily="34" charset="-122"/>
              </a:rPr>
              <a:t>5</a:t>
            </a:r>
            <a:r>
              <a:rPr lang="zh-CN" altLang="en-US" sz="3005" b="1" dirty="0">
                <a:solidFill>
                  <a:srgbClr val="0070C0"/>
                </a:solidFill>
                <a:latin typeface="微软雅黑" panose="020B0503020204020204" pitchFamily="34" charset="-122"/>
                <a:ea typeface="微软雅黑" panose="020B0503020204020204" pitchFamily="34" charset="-122"/>
              </a:rPr>
              <a:t>、冲击荷载下RC梁的</a:t>
            </a:r>
            <a:endParaRPr lang="zh-CN" altLang="en-US" sz="3005" b="1" dirty="0">
              <a:solidFill>
                <a:srgbClr val="0070C0"/>
              </a:solidFill>
              <a:latin typeface="微软雅黑" panose="020B0503020204020204" pitchFamily="34" charset="-122"/>
              <a:ea typeface="微软雅黑" panose="020B0503020204020204" pitchFamily="34" charset="-122"/>
            </a:endParaRPr>
          </a:p>
          <a:p>
            <a:r>
              <a:rPr lang="zh-CN" altLang="en-US" sz="3005" b="1" dirty="0">
                <a:solidFill>
                  <a:srgbClr val="0070C0"/>
                </a:solidFill>
                <a:latin typeface="微软雅黑" panose="020B0503020204020204" pitchFamily="34" charset="-122"/>
                <a:ea typeface="微软雅黑" panose="020B0503020204020204" pitchFamily="34" charset="-122"/>
              </a:rPr>
              <a:t> </a:t>
            </a:r>
            <a:r>
              <a:rPr lang="en-US" altLang="zh-CN" sz="3005" b="1" dirty="0">
                <a:solidFill>
                  <a:srgbClr val="0070C0"/>
                </a:solidFill>
                <a:latin typeface="微软雅黑" panose="020B0503020204020204" pitchFamily="34" charset="-122"/>
                <a:ea typeface="微软雅黑" panose="020B0503020204020204" pitchFamily="34" charset="-122"/>
              </a:rPr>
              <a:t>        </a:t>
            </a:r>
            <a:r>
              <a:rPr lang="zh-CN" altLang="en-US" sz="3005" b="1" dirty="0">
                <a:solidFill>
                  <a:srgbClr val="0070C0"/>
                </a:solidFill>
                <a:latin typeface="微软雅黑" panose="020B0503020204020204" pitchFamily="34" charset="-122"/>
                <a:ea typeface="微软雅黑" panose="020B0503020204020204" pitchFamily="34" charset="-122"/>
              </a:rPr>
              <a:t>可靠性分析</a:t>
            </a:r>
            <a:endParaRPr lang="zh-CN" altLang="en-US" sz="3005"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12558" y="0"/>
            <a:ext cx="9152856" cy="57199"/>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
        <p:nvSpPr>
          <p:cNvPr id="8" name="矩形 7"/>
          <p:cNvSpPr/>
          <p:nvPr/>
        </p:nvSpPr>
        <p:spPr>
          <a:xfrm>
            <a:off x="-32725" y="4981590"/>
            <a:ext cx="9197662" cy="16635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1754315" y="1894983"/>
            <a:ext cx="1357532" cy="1357978"/>
          </a:xfrm>
          <a:prstGeom prst="rect">
            <a:avLst/>
          </a:prstGeom>
        </p:spPr>
      </p:pic>
      <p:cxnSp>
        <p:nvCxnSpPr>
          <p:cNvPr id="12" name="直接连接符 11"/>
          <p:cNvCxnSpPr/>
          <p:nvPr/>
        </p:nvCxnSpPr>
        <p:spPr>
          <a:xfrm>
            <a:off x="3331076" y="1701682"/>
            <a:ext cx="0" cy="1744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3550286" y="2316932"/>
            <a:ext cx="4515945" cy="513715"/>
          </a:xfrm>
          <a:prstGeom prst="rect">
            <a:avLst/>
          </a:prstGeom>
          <a:noFill/>
        </p:spPr>
        <p:txBody>
          <a:bodyPr wrap="square" lIns="51465" tIns="25732" rIns="51465" bIns="25732" rtlCol="0">
            <a:spAutoFit/>
          </a:bodyPr>
          <a:lstStyle>
            <a:defPPr>
              <a:defRPr lang="zh-CN"/>
            </a:defPPr>
            <a:lvl1pPr>
              <a:defRPr sz="2000">
                <a:solidFill>
                  <a:schemeClr val="bg1"/>
                </a:solidFill>
                <a:latin typeface="微软雅黑" panose="020B0503020204020204" pitchFamily="34" charset="-122"/>
                <a:ea typeface="微软雅黑" panose="020B0503020204020204" pitchFamily="34" charset="-122"/>
              </a:defRPr>
            </a:lvl1pPr>
          </a:lstStyle>
          <a:p>
            <a:r>
              <a:rPr lang="en-US" altLang="zh-CN" sz="3005" b="1" dirty="0">
                <a:solidFill>
                  <a:srgbClr val="0070C0"/>
                </a:solidFill>
                <a:latin typeface="微软雅黑" panose="020B0503020204020204" pitchFamily="34" charset="-122"/>
                <a:ea typeface="微软雅黑" panose="020B0503020204020204" pitchFamily="34" charset="-122"/>
              </a:rPr>
              <a:t>1</a:t>
            </a:r>
            <a:r>
              <a:rPr lang="zh-CN" altLang="en-US" sz="3005" b="1" dirty="0">
                <a:solidFill>
                  <a:srgbClr val="0070C0"/>
                </a:solidFill>
                <a:latin typeface="微软雅黑" panose="020B0503020204020204" pitchFamily="34" charset="-122"/>
                <a:ea typeface="微软雅黑" panose="020B0503020204020204" pitchFamily="34" charset="-122"/>
              </a:rPr>
              <a:t>、研究背景与内容</a:t>
            </a:r>
            <a:endParaRPr lang="zh-CN" altLang="en-US" sz="3005"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12558" y="0"/>
            <a:ext cx="9152856" cy="57199"/>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
        <p:nvSpPr>
          <p:cNvPr id="8" name="矩形 7"/>
          <p:cNvSpPr/>
          <p:nvPr/>
        </p:nvSpPr>
        <p:spPr>
          <a:xfrm>
            <a:off x="-32725" y="4981590"/>
            <a:ext cx="9197662" cy="16635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275907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蒙特卡洛失效概率计算</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7" name="组合 26"/>
          <p:cNvGrpSpPr/>
          <p:nvPr/>
        </p:nvGrpSpPr>
        <p:grpSpPr>
          <a:xfrm>
            <a:off x="863600" y="1270635"/>
            <a:ext cx="3970020" cy="3514090"/>
            <a:chOff x="4434" y="1821"/>
            <a:chExt cx="6252" cy="5534"/>
          </a:xfrm>
        </p:grpSpPr>
        <p:sp>
          <p:nvSpPr>
            <p:cNvPr id="3" name="矩形 2"/>
            <p:cNvSpPr/>
            <p:nvPr/>
          </p:nvSpPr>
          <p:spPr>
            <a:xfrm>
              <a:off x="4434" y="1821"/>
              <a:ext cx="6251" cy="788"/>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a:solidFill>
                    <a:schemeClr val="tx1"/>
                  </a:solidFill>
                  <a:latin typeface="黑体" panose="02010609060101010101" charset="-122"/>
                  <a:ea typeface="黑体" panose="02010609060101010101" charset="-122"/>
                  <a:cs typeface="黑体" panose="02010609060101010101" charset="-122"/>
                </a:rPr>
                <a:t>确定</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荷载</a:t>
              </a:r>
              <a:r>
                <a:rPr lang="zh-CN" altLang="en-US" sz="1600">
                  <a:solidFill>
                    <a:schemeClr val="tx1"/>
                  </a:solidFill>
                  <a:latin typeface="黑体" panose="02010609060101010101" charset="-122"/>
                  <a:ea typeface="黑体" panose="02010609060101010101" charset="-122"/>
                  <a:cs typeface="黑体" panose="02010609060101010101" charset="-122"/>
                </a:rPr>
                <a:t>不确定性统计参数</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algn="ctr"/>
              <a:r>
                <a:rPr lang="zh-CN" altLang="en-US" sz="1600">
                  <a:solidFill>
                    <a:schemeClr val="tx1"/>
                  </a:solidFill>
                  <a:latin typeface="黑体" panose="02010609060101010101" charset="-122"/>
                  <a:ea typeface="黑体" panose="02010609060101010101" charset="-122"/>
                  <a:cs typeface="黑体" panose="02010609060101010101" charset="-122"/>
                </a:rPr>
                <a:t>确定</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抗力</a:t>
              </a:r>
              <a:r>
                <a:rPr lang="zh-CN" altLang="en-US" sz="1600">
                  <a:solidFill>
                    <a:schemeClr val="tx1"/>
                  </a:solidFill>
                  <a:latin typeface="黑体" panose="02010609060101010101" charset="-122"/>
                  <a:ea typeface="黑体" panose="02010609060101010101" charset="-122"/>
                  <a:cs typeface="黑体" panose="02010609060101010101" charset="-122"/>
                </a:rPr>
                <a:t>不确定性统计参数</a:t>
              </a:r>
              <a:endParaRPr lang="zh-CN" altLang="en-US" sz="1600">
                <a:solidFill>
                  <a:schemeClr val="tx1"/>
                </a:solidFill>
                <a:latin typeface="黑体" panose="02010609060101010101" charset="-122"/>
                <a:ea typeface="黑体" panose="02010609060101010101" charset="-122"/>
                <a:cs typeface="黑体" panose="02010609060101010101" charset="-122"/>
              </a:endParaRPr>
            </a:p>
          </p:txBody>
        </p:sp>
        <p:sp>
          <p:nvSpPr>
            <p:cNvPr id="8" name="下箭头 7"/>
            <p:cNvSpPr/>
            <p:nvPr/>
          </p:nvSpPr>
          <p:spPr>
            <a:xfrm>
              <a:off x="7358" y="2610"/>
              <a:ext cx="403" cy="745"/>
            </a:xfrm>
            <a:prstGeom prst="downArrow">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96" y="2610"/>
              <a:ext cx="299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拉丁超立方</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抽样</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4435" y="3353"/>
              <a:ext cx="6250" cy="682"/>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产生</a:t>
              </a:r>
              <a:r>
                <a:rPr lang="en-US" altLang="zh-CN" sz="16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组随机的结构特性组合</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下箭头 11"/>
            <p:cNvSpPr/>
            <p:nvPr/>
          </p:nvSpPr>
          <p:spPr>
            <a:xfrm>
              <a:off x="5154" y="4035"/>
              <a:ext cx="403" cy="709"/>
            </a:xfrm>
            <a:prstGeom prst="down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702" y="4035"/>
              <a:ext cx="155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赋</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予</a:t>
              </a:r>
              <a:endParaRPr lang="zh-CN" altLang="en-US" sz="1400">
                <a:latin typeface="微软雅黑" panose="020B0503020204020204" pitchFamily="34" charset="-122"/>
                <a:ea typeface="微软雅黑" panose="020B0503020204020204" pitchFamily="34" charset="-122"/>
              </a:endParaRPr>
            </a:p>
          </p:txBody>
        </p:sp>
        <p:sp>
          <p:nvSpPr>
            <p:cNvPr id="14" name="矩形 13"/>
            <p:cNvSpPr/>
            <p:nvPr/>
          </p:nvSpPr>
          <p:spPr>
            <a:xfrm>
              <a:off x="4435" y="4743"/>
              <a:ext cx="2020" cy="689"/>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ea typeface="黑体" panose="02010609060101010101" charset="-122"/>
                  <a:cs typeface="Times New Roman" panose="02020603050405020304" pitchFamily="18" charset="0"/>
                </a:rPr>
                <a:t>IDDOF</a:t>
              </a:r>
              <a:r>
                <a:rPr lang="zh-CN" altLang="en-US" sz="1600">
                  <a:solidFill>
                    <a:schemeClr val="tx1"/>
                  </a:solidFill>
                  <a:latin typeface="黑体" panose="02010609060101010101" charset="-122"/>
                  <a:ea typeface="黑体" panose="02010609060101010101" charset="-122"/>
                  <a:cs typeface="黑体" panose="02010609060101010101" charset="-122"/>
                </a:rPr>
                <a:t>模型</a:t>
              </a:r>
              <a:endParaRPr lang="zh-CN" altLang="en-US" sz="1600">
                <a:solidFill>
                  <a:schemeClr val="tx1"/>
                </a:solidFill>
                <a:latin typeface="黑体" panose="02010609060101010101" charset="-122"/>
                <a:ea typeface="黑体" panose="02010609060101010101" charset="-122"/>
                <a:cs typeface="黑体" panose="02010609060101010101" charset="-122"/>
              </a:endParaRPr>
            </a:p>
          </p:txBody>
        </p:sp>
        <p:sp>
          <p:nvSpPr>
            <p:cNvPr id="15" name="右箭头 14"/>
            <p:cNvSpPr/>
            <p:nvPr/>
          </p:nvSpPr>
          <p:spPr>
            <a:xfrm>
              <a:off x="6455" y="4894"/>
              <a:ext cx="1470" cy="471"/>
            </a:xfrm>
            <a:prstGeom prst="right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379" y="4477"/>
              <a:ext cx="1642"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rPr>
                <a:t>数值求解</a:t>
              </a:r>
              <a:endParaRPr lang="zh-CN" altLang="en-US" sz="1600">
                <a:latin typeface="黑体" panose="02010609060101010101" charset="-122"/>
                <a:ea typeface="黑体" panose="02010609060101010101" charset="-122"/>
              </a:endParaRPr>
            </a:p>
          </p:txBody>
        </p:sp>
        <p:sp>
          <p:nvSpPr>
            <p:cNvPr id="7" name="矩形 6"/>
            <p:cNvSpPr/>
            <p:nvPr/>
          </p:nvSpPr>
          <p:spPr>
            <a:xfrm>
              <a:off x="7925" y="4704"/>
              <a:ext cx="2761" cy="764"/>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弯剪承载力</a:t>
              </a:r>
              <a:r>
                <a:rPr lang="en-US" altLang="zh-CN"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效应</a:t>
              </a:r>
              <a:r>
                <a:rPr lang="zh-CN" altLang="en-US" sz="1600">
                  <a:solidFill>
                    <a:schemeClr val="tx1"/>
                  </a:solidFill>
                  <a:latin typeface="黑体" panose="02010609060101010101" charset="-122"/>
                  <a:ea typeface="黑体" panose="02010609060101010101" charset="-122"/>
                  <a:cs typeface="Times New Roman" panose="02020603050405020304" pitchFamily="18" charset="0"/>
                  <a:sym typeface="+mn-ea"/>
                </a:rPr>
                <a:t>曲线</a:t>
              </a:r>
              <a:endParaRPr lang="zh-CN" altLang="en-US" sz="1600">
                <a:solidFill>
                  <a:schemeClr val="tx1"/>
                </a:solidFill>
                <a:latin typeface="黑体" panose="02010609060101010101" charset="-122"/>
                <a:ea typeface="黑体" panose="02010609060101010101" charset="-122"/>
                <a:cs typeface="Times New Roman" panose="02020603050405020304" pitchFamily="18" charset="0"/>
                <a:sym typeface="+mn-ea"/>
              </a:endParaRPr>
            </a:p>
          </p:txBody>
        </p:sp>
        <p:sp>
          <p:nvSpPr>
            <p:cNvPr id="18" name="下箭头 17"/>
            <p:cNvSpPr/>
            <p:nvPr/>
          </p:nvSpPr>
          <p:spPr>
            <a:xfrm>
              <a:off x="9106" y="5468"/>
              <a:ext cx="399" cy="663"/>
            </a:xfrm>
            <a:prstGeom prst="down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363" y="6131"/>
              <a:ext cx="3322" cy="1224"/>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400">
                  <a:solidFill>
                    <a:schemeClr val="tx1"/>
                  </a:solidFill>
                  <a:latin typeface="黑体" panose="02010609060101010101" charset="-122"/>
                  <a:ea typeface="黑体" panose="02010609060101010101" charset="-122"/>
                  <a:cs typeface="Times New Roman" panose="02020603050405020304" pitchFamily="18" charset="0"/>
                  <a:sym typeface="+mn-ea"/>
                </a:rPr>
                <a:t>发生弯曲破坏，记为</a:t>
              </a:r>
              <a:r>
                <a:rPr lang="en-US" altLang="zh-CN" sz="1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n</a:t>
              </a:r>
              <a:r>
                <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M</a:t>
              </a:r>
              <a:endParaRPr lang="en-US" altLang="zh-CN" sz="1400" baseline="-2500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ctr"/>
              <a:r>
                <a:rPr lang="zh-CN" altLang="en-US" sz="1400">
                  <a:solidFill>
                    <a:schemeClr val="tx1"/>
                  </a:solidFill>
                  <a:latin typeface="黑体" panose="02010609060101010101" charset="-122"/>
                  <a:ea typeface="黑体" panose="02010609060101010101" charset="-122"/>
                  <a:cs typeface="Times New Roman" panose="02020603050405020304" pitchFamily="18" charset="0"/>
                  <a:sym typeface="+mn-ea"/>
                </a:rPr>
                <a:t>发生剪切破坏，记为</a:t>
              </a:r>
              <a:r>
                <a:rPr lang="en-US" altLang="zh-CN" sz="1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n</a:t>
              </a:r>
              <a:r>
                <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V</a:t>
              </a:r>
              <a:endParaRPr lang="en-US" altLang="zh-CN" sz="1400" baseline="-2500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ctr"/>
              <a:r>
                <a:rPr lang="zh-CN" altLang="en-US" sz="1400">
                  <a:solidFill>
                    <a:schemeClr val="tx1"/>
                  </a:solidFill>
                  <a:latin typeface="黑体" panose="02010609060101010101" charset="-122"/>
                  <a:ea typeface="黑体" panose="02010609060101010101" charset="-122"/>
                  <a:cs typeface="Times New Roman" panose="02020603050405020304" pitchFamily="18" charset="0"/>
                  <a:sym typeface="+mn-ea"/>
                </a:rPr>
                <a:t>发生弯剪破坏，记为</a:t>
              </a:r>
              <a:r>
                <a:rPr lang="en-US" altLang="zh-CN" sz="1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n</a:t>
              </a:r>
              <a:r>
                <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MV</a:t>
              </a:r>
              <a:endPar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20" name="左箭头 19"/>
            <p:cNvSpPr/>
            <p:nvPr/>
          </p:nvSpPr>
          <p:spPr>
            <a:xfrm>
              <a:off x="6091" y="6475"/>
              <a:ext cx="1272" cy="472"/>
            </a:xfrm>
            <a:prstGeom prst="left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8588" y="5534"/>
              <a:ext cx="1886"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rPr>
                <a:t>判</a:t>
              </a:r>
              <a:r>
                <a:rPr lang="en-US" altLang="zh-CN" sz="1600">
                  <a:latin typeface="黑体" panose="02010609060101010101" charset="-122"/>
                  <a:ea typeface="黑体" panose="02010609060101010101" charset="-122"/>
                </a:rPr>
                <a:t>   </a:t>
              </a:r>
              <a:r>
                <a:rPr lang="zh-CN" altLang="en-US" sz="1600">
                  <a:latin typeface="黑体" panose="02010609060101010101" charset="-122"/>
                  <a:ea typeface="黑体" panose="02010609060101010101" charset="-122"/>
                </a:rPr>
                <a:t>断</a:t>
              </a:r>
              <a:endParaRPr lang="zh-CN" altLang="en-US" sz="1600">
                <a:latin typeface="黑体" panose="02010609060101010101" charset="-122"/>
                <a:ea typeface="黑体" panose="02010609060101010101" charset="-122"/>
              </a:endParaRPr>
            </a:p>
          </p:txBody>
        </p:sp>
        <p:sp>
          <p:nvSpPr>
            <p:cNvPr id="22" name="文本框 21"/>
            <p:cNvSpPr txBox="1"/>
            <p:nvPr/>
          </p:nvSpPr>
          <p:spPr>
            <a:xfrm>
              <a:off x="6379" y="6131"/>
              <a:ext cx="1124"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rPr>
                <a:t>分别</a:t>
              </a:r>
              <a:endParaRPr lang="zh-CN" altLang="en-US" sz="1600">
                <a:latin typeface="黑体" panose="02010609060101010101" charset="-122"/>
                <a:ea typeface="黑体" panose="02010609060101010101" charset="-122"/>
              </a:endParaRPr>
            </a:p>
          </p:txBody>
        </p:sp>
        <p:sp>
          <p:nvSpPr>
            <p:cNvPr id="23" name="文本框 22"/>
            <p:cNvSpPr txBox="1"/>
            <p:nvPr/>
          </p:nvSpPr>
          <p:spPr>
            <a:xfrm>
              <a:off x="6303" y="6740"/>
              <a:ext cx="1200"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cs typeface="黑体" panose="02010609060101010101" charset="-122"/>
                </a:rPr>
                <a:t>除以</a:t>
              </a:r>
              <a:r>
                <a:rPr lang="en-US" altLang="zh-CN" sz="1600" b="1">
                  <a:latin typeface="Times New Roman" panose="02020603050405020304" pitchFamily="18" charset="0"/>
                  <a:ea typeface="黑体" panose="02010609060101010101" charset="-122"/>
                  <a:cs typeface="Times New Roman" panose="02020603050405020304" pitchFamily="18" charset="0"/>
                </a:rPr>
                <a:t>n</a:t>
              </a:r>
              <a:endParaRPr lang="en-US" altLang="zh-CN" sz="1600" b="1">
                <a:latin typeface="Times New Roman" panose="02020603050405020304" pitchFamily="18" charset="0"/>
                <a:ea typeface="黑体" panose="02010609060101010101" charset="-122"/>
                <a:cs typeface="Times New Roman" panose="02020603050405020304" pitchFamily="18" charset="0"/>
              </a:endParaRPr>
            </a:p>
          </p:txBody>
        </p:sp>
        <p:sp>
          <p:nvSpPr>
            <p:cNvPr id="24" name="矩形 23"/>
            <p:cNvSpPr/>
            <p:nvPr/>
          </p:nvSpPr>
          <p:spPr>
            <a:xfrm>
              <a:off x="4435" y="6317"/>
              <a:ext cx="1656" cy="689"/>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a:solidFill>
                    <a:schemeClr val="tx1"/>
                  </a:solidFill>
                  <a:latin typeface="黑体" panose="02010609060101010101" charset="-122"/>
                  <a:ea typeface="黑体" panose="02010609060101010101" charset="-122"/>
                  <a:cs typeface="黑体" panose="02010609060101010101" charset="-122"/>
                </a:rPr>
                <a:t>失效概率</a:t>
              </a:r>
              <a:endParaRPr lang="zh-CN" altLang="en-US" sz="1600">
                <a:solidFill>
                  <a:schemeClr val="tx1"/>
                </a:solidFill>
                <a:latin typeface="黑体" panose="02010609060101010101" charset="-122"/>
                <a:ea typeface="黑体" panose="02010609060101010101" charset="-122"/>
                <a:cs typeface="黑体" panose="02010609060101010101" charset="-122"/>
              </a:endParaRPr>
            </a:p>
          </p:txBody>
        </p:sp>
      </p:grpSp>
      <p:sp>
        <p:nvSpPr>
          <p:cNvPr id="28" name="圆角矩形 27"/>
          <p:cNvSpPr/>
          <p:nvPr/>
        </p:nvSpPr>
        <p:spPr>
          <a:xfrm>
            <a:off x="864870" y="1266825"/>
            <a:ext cx="3968750" cy="494665"/>
          </a:xfrm>
          <a:prstGeom prst="roundRect">
            <a:avLst/>
          </a:prstGeom>
          <a:noFill/>
          <a:ln w="19050" cmpd="sng">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550535" y="1350010"/>
            <a:ext cx="3079750" cy="3103245"/>
          </a:xfrm>
          <a:prstGeom prst="rect">
            <a:avLst/>
          </a:prstGeom>
          <a:noFill/>
        </p:spPr>
        <p:txBody>
          <a:bodyPr wrap="square" rtlCol="0">
            <a:noAutofit/>
          </a:bodyPr>
          <a:lstStyle/>
          <a:p>
            <a:pPr indent="0" algn="just" fontAlgn="auto">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对影响冲击荷载下RC梁失效概率的随机变量进行</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拉丁超立方抽样</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，然后将随机变量抽样样本赋予</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IDDOF模型</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，数值计算后利用提出的基于</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弯剪承载力</a:t>
            </a:r>
            <a:r>
              <a:rPr lang="en-US" altLang="zh-CN"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效应曲线</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的判别准则对冲击荷载下RC梁的破坏模式进行判别，数值统计后求得冲击荷载下RC梁不同破坏模式的</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失效概率</a:t>
            </a:r>
            <a:endPar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5251450" y="1270635"/>
            <a:ext cx="3670935" cy="351409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520954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不确定性参数统计</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3" name="表格 2"/>
          <p:cNvGraphicFramePr/>
          <p:nvPr>
            <p:custDataLst>
              <p:tags r:id="rId1"/>
            </p:custDataLst>
          </p:nvPr>
        </p:nvGraphicFramePr>
        <p:xfrm>
          <a:off x="1477010" y="2327275"/>
          <a:ext cx="6423025" cy="1143000"/>
        </p:xfrm>
        <a:graphic>
          <a:graphicData uri="http://schemas.openxmlformats.org/drawingml/2006/table">
            <a:tbl>
              <a:tblPr firstRow="1" bandRow="1">
                <a:tableStyleId>{8A107856-5554-42FB-B03E-39F5DBC370BA}</a:tableStyleId>
              </a:tblPr>
              <a:tblGrid>
                <a:gridCol w="1284605"/>
                <a:gridCol w="1284605"/>
                <a:gridCol w="1284605"/>
                <a:gridCol w="1284605"/>
                <a:gridCol w="1284605"/>
              </a:tblGrid>
              <a:tr h="381000">
                <a:tc>
                  <a:txBody>
                    <a:bodyPr/>
                    <a:lstStyle/>
                    <a:p>
                      <a:pPr>
                        <a:buNone/>
                      </a:pPr>
                      <a:r>
                        <a:rPr lang="zh-CN" altLang="en-US"/>
                        <a:t>随机变量</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b</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h</a:t>
                      </a:r>
                      <a:r>
                        <a:rPr lang="zh-CN" altLang="en-US" baseline="-25000"/>
                        <a:t>0</a:t>
                      </a:r>
                      <a:endParaRPr lang="zh-CN" altLang="en-US" baseline="-25000"/>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A</a:t>
                      </a:r>
                      <a:r>
                        <a:rPr lang="zh-CN" altLang="en-US" baseline="-25000"/>
                        <a:t>sv</a:t>
                      </a:r>
                      <a:endParaRPr lang="zh-CN" altLang="en-US" baseline="-25000"/>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s</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81000">
                <a:tc>
                  <a:txBody>
                    <a:bodyPr/>
                    <a:lstStyle/>
                    <a:p>
                      <a:pPr>
                        <a:buNone/>
                      </a:pPr>
                      <a:r>
                        <a:rPr lang="zh-CN" altLang="en-US"/>
                        <a:t>k</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1.00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0.99</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r>
              <a:tr h="381000">
                <a:tc>
                  <a:txBody>
                    <a:bodyPr/>
                    <a:lstStyle/>
                    <a:p>
                      <a:pPr>
                        <a:buNone/>
                      </a:pPr>
                      <a:r>
                        <a:rPr lang="zh-CN" altLang="en-US"/>
                        <a:t>δ</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0.02</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0.03</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0.03</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0.07</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r>
            </a:tbl>
          </a:graphicData>
        </a:graphic>
      </p:graphicFrame>
      <p:graphicFrame>
        <p:nvGraphicFramePr>
          <p:cNvPr id="4" name="表格 3"/>
          <p:cNvGraphicFramePr/>
          <p:nvPr>
            <p:custDataLst>
              <p:tags r:id="rId2"/>
            </p:custDataLst>
          </p:nvPr>
        </p:nvGraphicFramePr>
        <p:xfrm>
          <a:off x="1477010" y="3556635"/>
          <a:ext cx="6423660" cy="1524000"/>
        </p:xfrm>
        <a:graphic>
          <a:graphicData uri="http://schemas.openxmlformats.org/drawingml/2006/table">
            <a:tbl>
              <a:tblPr firstRow="1" bandRow="1">
                <a:tableStyleId>{8A107856-5554-42FB-B03E-39F5DBC370BA}</a:tableStyleId>
              </a:tblPr>
              <a:tblGrid>
                <a:gridCol w="2141220"/>
                <a:gridCol w="2141220"/>
                <a:gridCol w="2141220"/>
              </a:tblGrid>
              <a:tr h="381000">
                <a:tc>
                  <a:txBody>
                    <a:bodyPr/>
                    <a:lstStyle/>
                    <a:p>
                      <a:pPr>
                        <a:buNone/>
                      </a:pPr>
                      <a:r>
                        <a:rPr lang="zh-CN" altLang="en-US"/>
                        <a:t>随机变量</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v/(m/s)</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m/kg</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81000">
                <a:tc>
                  <a:txBody>
                    <a:bodyPr/>
                    <a:lstStyle/>
                    <a:p>
                      <a:pPr>
                        <a:buNone/>
                      </a:pPr>
                      <a:r>
                        <a:rPr lang="zh-CN" altLang="en-US"/>
                        <a:t>均值μ</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6.50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450</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r>
              <a:tr h="381000">
                <a:tc>
                  <a:txBody>
                    <a:bodyPr/>
                    <a:lstStyle/>
                    <a:p>
                      <a:pPr>
                        <a:buNone/>
                      </a:pPr>
                      <a:r>
                        <a:rPr lang="zh-CN" altLang="en-US"/>
                        <a:t>标准差σ</a:t>
                      </a:r>
                      <a:endParaRPr lang="zh-CN" altLang="en-US"/>
                    </a:p>
                  </a:txBody>
                  <a:tcPr anchor="ctr" anchorCtr="1">
                    <a:lnL>
                      <a:noFill/>
                    </a:lnL>
                    <a:lnR>
                      <a:noFill/>
                    </a:lnR>
                    <a:lnT>
                      <a:noFill/>
                    </a:lnT>
                    <a:lnB>
                      <a:noFill/>
                    </a:lnB>
                    <a:lnTlToBr>
                      <a:noFill/>
                    </a:lnTlToBr>
                    <a:lnBlToTr>
                      <a:noFill/>
                    </a:lnBlToTr>
                  </a:tcPr>
                </a:tc>
                <a:tc>
                  <a:txBody>
                    <a:bodyPr/>
                    <a:lstStyle/>
                    <a:p>
                      <a:pPr>
                        <a:buNone/>
                      </a:pPr>
                      <a:r>
                        <a:rPr lang="zh-CN" altLang="en-US"/>
                        <a:t>3.22</a:t>
                      </a:r>
                      <a:endParaRPr lang="zh-CN" altLang="en-US"/>
                    </a:p>
                  </a:txBody>
                  <a:tcPr anchor="ctr" anchorCtr="1">
                    <a:lnL>
                      <a:noFill/>
                    </a:lnL>
                    <a:lnR>
                      <a:noFill/>
                    </a:lnR>
                    <a:lnT>
                      <a:noFill/>
                    </a:lnT>
                    <a:lnB>
                      <a:noFill/>
                    </a:lnB>
                    <a:lnTlToBr>
                      <a:noFill/>
                    </a:lnTlToBr>
                    <a:lnBlToTr>
                      <a:noFill/>
                    </a:lnBlToTr>
                  </a:tcPr>
                </a:tc>
                <a:tc>
                  <a:txBody>
                    <a:bodyPr/>
                    <a:lstStyle/>
                    <a:p>
                      <a:pPr>
                        <a:buNone/>
                      </a:pPr>
                      <a:r>
                        <a:rPr lang="zh-CN" altLang="en-US"/>
                        <a:t>202.51</a:t>
                      </a:r>
                      <a:endParaRPr lang="zh-CN" altLang="en-US"/>
                    </a:p>
                  </a:txBody>
                  <a:tcPr anchor="ctr" anchorCtr="1">
                    <a:lnL>
                      <a:noFill/>
                    </a:lnL>
                    <a:lnR>
                      <a:noFill/>
                    </a:lnR>
                    <a:lnT>
                      <a:noFill/>
                    </a:lnT>
                    <a:lnB>
                      <a:noFill/>
                    </a:lnB>
                    <a:lnTlToBr>
                      <a:noFill/>
                    </a:lnTlToBr>
                    <a:lnBlToTr>
                      <a:noFill/>
                    </a:lnBlToTr>
                  </a:tcPr>
                </a:tc>
              </a:tr>
              <a:tr h="381000">
                <a:tc>
                  <a:txBody>
                    <a:bodyPr/>
                    <a:lstStyle/>
                    <a:p>
                      <a:pPr>
                        <a:buNone/>
                      </a:pPr>
                      <a:r>
                        <a:rPr lang="zh-CN" altLang="en-US"/>
                        <a:t>变异系数δ</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0.49</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0.45</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r>
            </a:tbl>
          </a:graphicData>
        </a:graphic>
      </p:graphicFrame>
      <p:graphicFrame>
        <p:nvGraphicFramePr>
          <p:cNvPr id="5" name="表格 4"/>
          <p:cNvGraphicFramePr/>
          <p:nvPr>
            <p:custDataLst>
              <p:tags r:id="rId3"/>
            </p:custDataLst>
          </p:nvPr>
        </p:nvGraphicFramePr>
        <p:xfrm>
          <a:off x="1477010" y="1097915"/>
          <a:ext cx="6423025" cy="1143000"/>
        </p:xfrm>
        <a:graphic>
          <a:graphicData uri="http://schemas.openxmlformats.org/drawingml/2006/table">
            <a:tbl>
              <a:tblPr firstRow="1" bandRow="1">
                <a:tableStyleId>{8A107856-5554-42FB-B03E-39F5DBC370BA}</a:tableStyleId>
              </a:tblPr>
              <a:tblGrid>
                <a:gridCol w="917575"/>
                <a:gridCol w="917575"/>
                <a:gridCol w="917575"/>
                <a:gridCol w="917575"/>
                <a:gridCol w="917575"/>
                <a:gridCol w="917575"/>
                <a:gridCol w="917575"/>
              </a:tblGrid>
              <a:tr h="381000">
                <a:tc>
                  <a:txBody>
                    <a:bodyPr/>
                    <a:lstStyle/>
                    <a:p>
                      <a:pPr>
                        <a:buNone/>
                      </a:pPr>
                      <a:r>
                        <a:rPr lang="zh-CN" altLang="en-US"/>
                        <a:t>随机变量</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C20</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C30</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C40</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C50</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C60</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c>
                  <a:txBody>
                    <a:bodyPr/>
                    <a:lstStyle/>
                    <a:p>
                      <a:pPr>
                        <a:buNone/>
                      </a:pPr>
                      <a:r>
                        <a:rPr lang="zh-CN" altLang="en-US"/>
                        <a:t>钢筋</a:t>
                      </a:r>
                      <a:endParaRPr lang="zh-CN" altLang="en-US"/>
                    </a:p>
                  </a:txBody>
                  <a:tcPr anchor="ctr" anchorCtr="1">
                    <a:lnL>
                      <a:noFill/>
                    </a:lnL>
                    <a:lnR>
                      <a:noFill/>
                    </a:lnR>
                    <a:lnT w="12700">
                      <a:solidFill>
                        <a:schemeClr val="accent2">
                          <a:lumMod val="75000"/>
                        </a:schemeClr>
                      </a:solidFill>
                      <a:prstDash val="solid"/>
                    </a:lnT>
                    <a:lnB w="6350">
                      <a:solidFill>
                        <a:schemeClr val="accent2">
                          <a:lumMod val="75000"/>
                        </a:schemeClr>
                      </a:solidFill>
                      <a:prstDash val="solid"/>
                    </a:lnB>
                    <a:lnTlToBr>
                      <a:noFill/>
                    </a:lnTlToBr>
                    <a:lnBlToTr>
                      <a:noFill/>
                    </a:lnBlToTr>
                  </a:tcPr>
                </a:tc>
              </a:tr>
              <a:tr h="381000">
                <a:tc>
                  <a:txBody>
                    <a:bodyPr/>
                    <a:lstStyle/>
                    <a:p>
                      <a:pPr>
                        <a:buNone/>
                      </a:pPr>
                      <a:r>
                        <a:rPr lang="zh-CN" altLang="en-US"/>
                        <a:t>k</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1.513</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1.395</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1.345</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1.325</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zh-CN" altLang="en-US"/>
                        <a:t>1.302</a:t>
                      </a:r>
                      <a:endParaRPr lang="zh-CN" altLang="en-US"/>
                    </a:p>
                  </a:txBody>
                  <a:tcPr anchor="ctr" anchorCtr="1">
                    <a:lnL>
                      <a:noFill/>
                    </a:lnL>
                    <a:lnR>
                      <a:noFill/>
                    </a:lnR>
                    <a:lnT w="6350">
                      <a:solidFill>
                        <a:schemeClr val="accent2">
                          <a:lumMod val="75000"/>
                        </a:schemeClr>
                      </a:solidFill>
                      <a:prstDash val="solid"/>
                    </a:lnT>
                    <a:lnB>
                      <a:noFill/>
                    </a:lnB>
                    <a:lnTlToBr>
                      <a:noFill/>
                    </a:lnTlToBr>
                    <a:lnBlToTr>
                      <a:noFill/>
                    </a:lnBlToTr>
                  </a:tcPr>
                </a:tc>
                <a:tc>
                  <a:txBody>
                    <a:bodyPr/>
                    <a:lstStyle/>
                    <a:p>
                      <a:pPr>
                        <a:buNone/>
                      </a:pPr>
                      <a:r>
                        <a:rPr lang="en-US" altLang="zh-CN"/>
                        <a:t>1.14</a:t>
                      </a:r>
                      <a:endParaRPr lang="en-US" altLang="zh-CN"/>
                    </a:p>
                  </a:txBody>
                  <a:tcPr anchor="ctr" anchorCtr="1">
                    <a:lnL>
                      <a:noFill/>
                    </a:lnL>
                    <a:lnR>
                      <a:noFill/>
                    </a:lnR>
                    <a:lnT w="6350">
                      <a:solidFill>
                        <a:schemeClr val="accent2">
                          <a:lumMod val="75000"/>
                        </a:schemeClr>
                      </a:solidFill>
                      <a:prstDash val="solid"/>
                    </a:lnT>
                    <a:lnB>
                      <a:noFill/>
                    </a:lnB>
                    <a:lnTlToBr>
                      <a:noFill/>
                    </a:lnTlToBr>
                    <a:lnBlToTr>
                      <a:noFill/>
                    </a:lnBlToTr>
                  </a:tcPr>
                </a:tc>
              </a:tr>
              <a:tr h="381000">
                <a:tc>
                  <a:txBody>
                    <a:bodyPr/>
                    <a:lstStyle/>
                    <a:p>
                      <a:pPr>
                        <a:buNone/>
                      </a:pPr>
                      <a:r>
                        <a:rPr lang="zh-CN" altLang="en-US"/>
                        <a:t>δ</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0.206</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0.172</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0.156</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0.149</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zh-CN" altLang="en-US"/>
                        <a:t>1.141</a:t>
                      </a:r>
                      <a:endParaRPr lang="zh-CN" altLang="en-US"/>
                    </a:p>
                  </a:txBody>
                  <a:tcPr anchor="ctr" anchorCtr="1">
                    <a:lnL>
                      <a:noFill/>
                    </a:lnL>
                    <a:lnR>
                      <a:noFill/>
                    </a:lnR>
                    <a:lnT>
                      <a:noFill/>
                    </a:lnT>
                    <a:lnB w="12700">
                      <a:solidFill>
                        <a:schemeClr val="accent2">
                          <a:lumMod val="75000"/>
                        </a:schemeClr>
                      </a:solidFill>
                      <a:prstDash val="solid"/>
                    </a:lnB>
                    <a:lnTlToBr>
                      <a:noFill/>
                    </a:lnTlToBr>
                    <a:lnBlToTr>
                      <a:noFill/>
                    </a:lnBlToTr>
                  </a:tcPr>
                </a:tc>
                <a:tc>
                  <a:txBody>
                    <a:bodyPr/>
                    <a:lstStyle/>
                    <a:p>
                      <a:pPr>
                        <a:buNone/>
                      </a:pPr>
                      <a:r>
                        <a:rPr lang="en-US" altLang="zh-CN"/>
                        <a:t>0.07</a:t>
                      </a:r>
                      <a:endParaRPr lang="en-US" altLang="zh-CN"/>
                    </a:p>
                  </a:txBody>
                  <a:tcPr anchor="ctr" anchorCtr="1">
                    <a:lnL>
                      <a:noFill/>
                    </a:lnL>
                    <a:lnR>
                      <a:noFill/>
                    </a:lnR>
                    <a:lnT>
                      <a:noFill/>
                    </a:lnT>
                    <a:lnB w="12700">
                      <a:solidFill>
                        <a:schemeClr val="accent2">
                          <a:lumMod val="75000"/>
                        </a:schemeClr>
                      </a:solidFill>
                      <a:prstDash val="solid"/>
                    </a:lnB>
                    <a:lnTlToBr>
                      <a:noFill/>
                    </a:lnTlToBr>
                    <a:lnBlToTr>
                      <a:noFill/>
                    </a:lnBlToTr>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2759075"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蒙特卡洛失效概率计算</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7" name="组合 26"/>
          <p:cNvGrpSpPr/>
          <p:nvPr/>
        </p:nvGrpSpPr>
        <p:grpSpPr>
          <a:xfrm>
            <a:off x="863600" y="1270635"/>
            <a:ext cx="3970020" cy="3514090"/>
            <a:chOff x="4434" y="1821"/>
            <a:chExt cx="6252" cy="5534"/>
          </a:xfrm>
        </p:grpSpPr>
        <p:sp>
          <p:nvSpPr>
            <p:cNvPr id="3" name="矩形 2"/>
            <p:cNvSpPr/>
            <p:nvPr/>
          </p:nvSpPr>
          <p:spPr>
            <a:xfrm>
              <a:off x="4434" y="1821"/>
              <a:ext cx="6251" cy="788"/>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a:solidFill>
                    <a:schemeClr val="tx1"/>
                  </a:solidFill>
                  <a:latin typeface="黑体" panose="02010609060101010101" charset="-122"/>
                  <a:ea typeface="黑体" panose="02010609060101010101" charset="-122"/>
                  <a:cs typeface="黑体" panose="02010609060101010101" charset="-122"/>
                </a:rPr>
                <a:t>确定</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荷载</a:t>
              </a:r>
              <a:r>
                <a:rPr lang="zh-CN" altLang="en-US" sz="1600">
                  <a:solidFill>
                    <a:schemeClr val="tx1"/>
                  </a:solidFill>
                  <a:latin typeface="黑体" panose="02010609060101010101" charset="-122"/>
                  <a:ea typeface="黑体" panose="02010609060101010101" charset="-122"/>
                  <a:cs typeface="黑体" panose="02010609060101010101" charset="-122"/>
                </a:rPr>
                <a:t>不确定性统计参数</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algn="ctr"/>
              <a:r>
                <a:rPr lang="zh-CN" altLang="en-US" sz="1600">
                  <a:solidFill>
                    <a:schemeClr val="tx1"/>
                  </a:solidFill>
                  <a:latin typeface="黑体" panose="02010609060101010101" charset="-122"/>
                  <a:ea typeface="黑体" panose="02010609060101010101" charset="-122"/>
                  <a:cs typeface="黑体" panose="02010609060101010101" charset="-122"/>
                </a:rPr>
                <a:t>确定</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抗力</a:t>
              </a:r>
              <a:r>
                <a:rPr lang="zh-CN" altLang="en-US" sz="1600">
                  <a:solidFill>
                    <a:schemeClr val="tx1"/>
                  </a:solidFill>
                  <a:latin typeface="黑体" panose="02010609060101010101" charset="-122"/>
                  <a:ea typeface="黑体" panose="02010609060101010101" charset="-122"/>
                  <a:cs typeface="黑体" panose="02010609060101010101" charset="-122"/>
                </a:rPr>
                <a:t>不确定性统计参数</a:t>
              </a:r>
              <a:endParaRPr lang="zh-CN" altLang="en-US" sz="1600">
                <a:solidFill>
                  <a:schemeClr val="tx1"/>
                </a:solidFill>
                <a:latin typeface="黑体" panose="02010609060101010101" charset="-122"/>
                <a:ea typeface="黑体" panose="02010609060101010101" charset="-122"/>
                <a:cs typeface="黑体" panose="02010609060101010101" charset="-122"/>
              </a:endParaRPr>
            </a:p>
          </p:txBody>
        </p:sp>
        <p:sp>
          <p:nvSpPr>
            <p:cNvPr id="8" name="下箭头 7"/>
            <p:cNvSpPr/>
            <p:nvPr/>
          </p:nvSpPr>
          <p:spPr>
            <a:xfrm>
              <a:off x="7358" y="2610"/>
              <a:ext cx="403" cy="745"/>
            </a:xfrm>
            <a:prstGeom prst="downArrow">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96" y="2610"/>
              <a:ext cx="299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拉丁超立方</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抽样</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4435" y="3353"/>
              <a:ext cx="6250" cy="682"/>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产生</a:t>
              </a:r>
              <a:r>
                <a:rPr lang="en-US" altLang="zh-CN" sz="16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组随机的结构特性组合</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下箭头 11"/>
            <p:cNvSpPr/>
            <p:nvPr/>
          </p:nvSpPr>
          <p:spPr>
            <a:xfrm>
              <a:off x="5154" y="4035"/>
              <a:ext cx="403" cy="709"/>
            </a:xfrm>
            <a:prstGeom prst="down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702" y="4035"/>
              <a:ext cx="1559" cy="483"/>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赋</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予</a:t>
              </a:r>
              <a:endParaRPr lang="zh-CN" altLang="en-US" sz="1400">
                <a:latin typeface="微软雅黑" panose="020B0503020204020204" pitchFamily="34" charset="-122"/>
                <a:ea typeface="微软雅黑" panose="020B0503020204020204" pitchFamily="34" charset="-122"/>
              </a:endParaRPr>
            </a:p>
          </p:txBody>
        </p:sp>
        <p:sp>
          <p:nvSpPr>
            <p:cNvPr id="14" name="矩形 13"/>
            <p:cNvSpPr/>
            <p:nvPr/>
          </p:nvSpPr>
          <p:spPr>
            <a:xfrm>
              <a:off x="4435" y="4743"/>
              <a:ext cx="2020" cy="689"/>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ea typeface="黑体" panose="02010609060101010101" charset="-122"/>
                  <a:cs typeface="Times New Roman" panose="02020603050405020304" pitchFamily="18" charset="0"/>
                </a:rPr>
                <a:t>IDDOF</a:t>
              </a:r>
              <a:r>
                <a:rPr lang="zh-CN" altLang="en-US" sz="1600">
                  <a:solidFill>
                    <a:schemeClr val="tx1"/>
                  </a:solidFill>
                  <a:latin typeface="黑体" panose="02010609060101010101" charset="-122"/>
                  <a:ea typeface="黑体" panose="02010609060101010101" charset="-122"/>
                  <a:cs typeface="黑体" panose="02010609060101010101" charset="-122"/>
                </a:rPr>
                <a:t>模型</a:t>
              </a:r>
              <a:endParaRPr lang="zh-CN" altLang="en-US" sz="1600">
                <a:solidFill>
                  <a:schemeClr val="tx1"/>
                </a:solidFill>
                <a:latin typeface="黑体" panose="02010609060101010101" charset="-122"/>
                <a:ea typeface="黑体" panose="02010609060101010101" charset="-122"/>
                <a:cs typeface="黑体" panose="02010609060101010101" charset="-122"/>
              </a:endParaRPr>
            </a:p>
          </p:txBody>
        </p:sp>
        <p:sp>
          <p:nvSpPr>
            <p:cNvPr id="15" name="右箭头 14"/>
            <p:cNvSpPr/>
            <p:nvPr/>
          </p:nvSpPr>
          <p:spPr>
            <a:xfrm>
              <a:off x="6455" y="4894"/>
              <a:ext cx="1470" cy="471"/>
            </a:xfrm>
            <a:prstGeom prst="right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379" y="4477"/>
              <a:ext cx="1642"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rPr>
                <a:t>数值求解</a:t>
              </a:r>
              <a:endParaRPr lang="zh-CN" altLang="en-US" sz="1600">
                <a:latin typeface="黑体" panose="02010609060101010101" charset="-122"/>
                <a:ea typeface="黑体" panose="02010609060101010101" charset="-122"/>
              </a:endParaRPr>
            </a:p>
          </p:txBody>
        </p:sp>
        <p:sp>
          <p:nvSpPr>
            <p:cNvPr id="7" name="矩形 6"/>
            <p:cNvSpPr/>
            <p:nvPr/>
          </p:nvSpPr>
          <p:spPr>
            <a:xfrm>
              <a:off x="7925" y="4704"/>
              <a:ext cx="2761" cy="764"/>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弯剪承载力</a:t>
              </a:r>
              <a:r>
                <a:rPr lang="en-US" altLang="zh-CN" sz="1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效应</a:t>
              </a:r>
              <a:r>
                <a:rPr lang="zh-CN" altLang="en-US" sz="1600" b="1" dirty="0">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曲线</a:t>
              </a:r>
              <a:endParaRPr lang="zh-CN" altLang="en-US" sz="1600" b="1" dirty="0">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18" name="下箭头 17"/>
            <p:cNvSpPr/>
            <p:nvPr/>
          </p:nvSpPr>
          <p:spPr>
            <a:xfrm>
              <a:off x="9106" y="5468"/>
              <a:ext cx="399" cy="663"/>
            </a:xfrm>
            <a:prstGeom prst="down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363" y="6131"/>
              <a:ext cx="3322" cy="1224"/>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400">
                  <a:solidFill>
                    <a:schemeClr val="tx1"/>
                  </a:solidFill>
                  <a:latin typeface="黑体" panose="02010609060101010101" charset="-122"/>
                  <a:ea typeface="黑体" panose="02010609060101010101" charset="-122"/>
                  <a:cs typeface="Times New Roman" panose="02020603050405020304" pitchFamily="18" charset="0"/>
                  <a:sym typeface="+mn-ea"/>
                </a:rPr>
                <a:t>发生弯曲破坏，记为</a:t>
              </a:r>
              <a:r>
                <a:rPr lang="en-US" altLang="zh-CN" sz="1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n</a:t>
              </a:r>
              <a:r>
                <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M</a:t>
              </a:r>
              <a:endParaRPr lang="en-US" altLang="zh-CN" sz="1400" baseline="-2500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ctr"/>
              <a:r>
                <a:rPr lang="zh-CN" altLang="en-US" sz="1400">
                  <a:solidFill>
                    <a:schemeClr val="tx1"/>
                  </a:solidFill>
                  <a:latin typeface="黑体" panose="02010609060101010101" charset="-122"/>
                  <a:ea typeface="黑体" panose="02010609060101010101" charset="-122"/>
                  <a:cs typeface="Times New Roman" panose="02020603050405020304" pitchFamily="18" charset="0"/>
                  <a:sym typeface="+mn-ea"/>
                </a:rPr>
                <a:t>发生剪切破坏，记为</a:t>
              </a:r>
              <a:r>
                <a:rPr lang="en-US" altLang="zh-CN" sz="1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n</a:t>
              </a:r>
              <a:r>
                <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V</a:t>
              </a:r>
              <a:endParaRPr lang="en-US" altLang="zh-CN" sz="1400" baseline="-25000">
                <a:solidFill>
                  <a:schemeClr val="tx1"/>
                </a:solidFill>
                <a:latin typeface="黑体" panose="02010609060101010101" charset="-122"/>
                <a:ea typeface="黑体" panose="02010609060101010101" charset="-122"/>
                <a:cs typeface="Times New Roman" panose="02020603050405020304" pitchFamily="18" charset="0"/>
                <a:sym typeface="+mn-ea"/>
              </a:endParaRPr>
            </a:p>
            <a:p>
              <a:pPr algn="ctr"/>
              <a:r>
                <a:rPr lang="zh-CN" altLang="en-US" sz="1400">
                  <a:solidFill>
                    <a:schemeClr val="tx1"/>
                  </a:solidFill>
                  <a:latin typeface="黑体" panose="02010609060101010101" charset="-122"/>
                  <a:ea typeface="黑体" panose="02010609060101010101" charset="-122"/>
                  <a:cs typeface="Times New Roman" panose="02020603050405020304" pitchFamily="18" charset="0"/>
                  <a:sym typeface="+mn-ea"/>
                </a:rPr>
                <a:t>发生弯剪破坏，记为</a:t>
              </a:r>
              <a:r>
                <a:rPr lang="en-US" altLang="zh-CN" sz="1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n</a:t>
              </a:r>
              <a:r>
                <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MV</a:t>
              </a:r>
              <a:endParaRPr lang="en-US" altLang="zh-CN" sz="1400" b="1" baseline="-2500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20" name="左箭头 19"/>
            <p:cNvSpPr/>
            <p:nvPr/>
          </p:nvSpPr>
          <p:spPr>
            <a:xfrm>
              <a:off x="6091" y="6475"/>
              <a:ext cx="1272" cy="472"/>
            </a:xfrm>
            <a:prstGeom prst="leftArrow">
              <a:avLst/>
            </a:prstGeom>
            <a:noFill/>
            <a:ln w="12700" cmpd="sng">
              <a:solidFill>
                <a:schemeClr val="tx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8588" y="5534"/>
              <a:ext cx="1886"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rPr>
                <a:t>判</a:t>
              </a:r>
              <a:r>
                <a:rPr lang="en-US" altLang="zh-CN" sz="1600">
                  <a:latin typeface="黑体" panose="02010609060101010101" charset="-122"/>
                  <a:ea typeface="黑体" panose="02010609060101010101" charset="-122"/>
                </a:rPr>
                <a:t>   </a:t>
              </a:r>
              <a:r>
                <a:rPr lang="zh-CN" altLang="en-US" sz="1600">
                  <a:latin typeface="黑体" panose="02010609060101010101" charset="-122"/>
                  <a:ea typeface="黑体" panose="02010609060101010101" charset="-122"/>
                </a:rPr>
                <a:t>断</a:t>
              </a:r>
              <a:endParaRPr lang="zh-CN" altLang="en-US" sz="1600">
                <a:latin typeface="黑体" panose="02010609060101010101" charset="-122"/>
                <a:ea typeface="黑体" panose="02010609060101010101" charset="-122"/>
              </a:endParaRPr>
            </a:p>
          </p:txBody>
        </p:sp>
        <p:sp>
          <p:nvSpPr>
            <p:cNvPr id="22" name="文本框 21"/>
            <p:cNvSpPr txBox="1"/>
            <p:nvPr/>
          </p:nvSpPr>
          <p:spPr>
            <a:xfrm>
              <a:off x="6379" y="6131"/>
              <a:ext cx="1124"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rPr>
                <a:t>分别</a:t>
              </a:r>
              <a:endParaRPr lang="zh-CN" altLang="en-US" sz="1600">
                <a:latin typeface="黑体" panose="02010609060101010101" charset="-122"/>
                <a:ea typeface="黑体" panose="02010609060101010101" charset="-122"/>
              </a:endParaRPr>
            </a:p>
          </p:txBody>
        </p:sp>
        <p:sp>
          <p:nvSpPr>
            <p:cNvPr id="23" name="文本框 22"/>
            <p:cNvSpPr txBox="1"/>
            <p:nvPr/>
          </p:nvSpPr>
          <p:spPr>
            <a:xfrm>
              <a:off x="6303" y="6740"/>
              <a:ext cx="1200" cy="531"/>
            </a:xfrm>
            <a:prstGeom prst="rect">
              <a:avLst/>
            </a:prstGeom>
            <a:noFill/>
          </p:spPr>
          <p:txBody>
            <a:bodyPr wrap="square" rtlCol="0">
              <a:spAutoFit/>
            </a:bodyPr>
            <a:lstStyle/>
            <a:p>
              <a:r>
                <a:rPr lang="zh-CN" altLang="en-US" sz="1600">
                  <a:latin typeface="黑体" panose="02010609060101010101" charset="-122"/>
                  <a:ea typeface="黑体" panose="02010609060101010101" charset="-122"/>
                  <a:cs typeface="黑体" panose="02010609060101010101" charset="-122"/>
                </a:rPr>
                <a:t>除以</a:t>
              </a:r>
              <a:r>
                <a:rPr lang="en-US" altLang="zh-CN" sz="1600" b="1">
                  <a:latin typeface="Times New Roman" panose="02020603050405020304" pitchFamily="18" charset="0"/>
                  <a:ea typeface="黑体" panose="02010609060101010101" charset="-122"/>
                  <a:cs typeface="Times New Roman" panose="02020603050405020304" pitchFamily="18" charset="0"/>
                </a:rPr>
                <a:t>n</a:t>
              </a:r>
              <a:endParaRPr lang="en-US" altLang="zh-CN" sz="1600" b="1">
                <a:latin typeface="Times New Roman" panose="02020603050405020304" pitchFamily="18" charset="0"/>
                <a:ea typeface="黑体" panose="02010609060101010101" charset="-122"/>
                <a:cs typeface="Times New Roman" panose="02020603050405020304" pitchFamily="18" charset="0"/>
              </a:endParaRPr>
            </a:p>
          </p:txBody>
        </p:sp>
        <p:sp>
          <p:nvSpPr>
            <p:cNvPr id="24" name="矩形 23"/>
            <p:cNvSpPr/>
            <p:nvPr/>
          </p:nvSpPr>
          <p:spPr>
            <a:xfrm>
              <a:off x="4435" y="6317"/>
              <a:ext cx="1656" cy="689"/>
            </a:xfrm>
            <a:prstGeom prst="rect">
              <a:avLst/>
            </a:prstGeom>
            <a:noFill/>
            <a:ln w="12700" cmpd="sng">
              <a:solidFill>
                <a:schemeClr val="tx1"/>
              </a:solidFill>
              <a:prstDash val="solid"/>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a:solidFill>
                    <a:schemeClr val="tx1"/>
                  </a:solidFill>
                  <a:latin typeface="黑体" panose="02010609060101010101" charset="-122"/>
                  <a:ea typeface="黑体" panose="02010609060101010101" charset="-122"/>
                  <a:cs typeface="黑体" panose="02010609060101010101" charset="-122"/>
                </a:rPr>
                <a:t>失效概率</a:t>
              </a:r>
              <a:endParaRPr lang="zh-CN" altLang="en-US" sz="1600">
                <a:solidFill>
                  <a:schemeClr val="tx1"/>
                </a:solidFill>
                <a:latin typeface="黑体" panose="02010609060101010101" charset="-122"/>
                <a:ea typeface="黑体" panose="02010609060101010101" charset="-122"/>
                <a:cs typeface="黑体" panose="02010609060101010101" charset="-122"/>
              </a:endParaRPr>
            </a:p>
          </p:txBody>
        </p:sp>
      </p:grpSp>
      <p:sp>
        <p:nvSpPr>
          <p:cNvPr id="4" name="文本框 3"/>
          <p:cNvSpPr txBox="1"/>
          <p:nvPr/>
        </p:nvSpPr>
        <p:spPr>
          <a:xfrm>
            <a:off x="5550535" y="1350010"/>
            <a:ext cx="3079750" cy="3103245"/>
          </a:xfrm>
          <a:prstGeom prst="rect">
            <a:avLst/>
          </a:prstGeom>
          <a:noFill/>
        </p:spPr>
        <p:txBody>
          <a:bodyPr wrap="square" rtlCol="0">
            <a:noAutofit/>
          </a:bodyPr>
          <a:lstStyle/>
          <a:p>
            <a:pPr indent="0" algn="just" fontAlgn="auto">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对影响冲击荷载下RC梁失效概率的随机变量进行</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拉丁超立方抽样</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，然后将随机变量抽样样本赋予</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IDDOF模型</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，数值计算后利用提出的基于</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弯剪承载力</a:t>
            </a:r>
            <a:r>
              <a:rPr lang="en-US" altLang="zh-CN"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效应曲线</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的判别准则对冲击荷载下RC梁的破坏模式进行判别，数值统计后求得冲击荷载下RC梁不同破坏模式的</a:t>
            </a:r>
            <a:r>
              <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失效概率</a:t>
            </a:r>
            <a:endParaRPr lang="zh-CN" altLang="en-US" sz="16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5251450" y="1270635"/>
            <a:ext cx="3670935" cy="3514090"/>
          </a:xfrm>
          <a:prstGeom prst="rect">
            <a:avLst/>
          </a:prstGeom>
          <a:noFill/>
          <a:ln w="15875" cmpd="sng">
            <a:solidFill>
              <a:schemeClr val="accent1">
                <a:shade val="50000"/>
              </a:schemeClr>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8785" y="643255"/>
            <a:ext cx="8479155" cy="829945"/>
          </a:xfrm>
          <a:prstGeom prst="rect">
            <a:avLst/>
          </a:prstGeom>
          <a:noFill/>
        </p:spPr>
        <p:txBody>
          <a:bodyPr wrap="square" rtlCol="0">
            <a:spAutoFit/>
          </a:bodyPr>
          <a:lstStyle/>
          <a:p>
            <a:pPr marL="285750" indent="-285750" algn="l">
              <a:buFont typeface="Arial" panose="020B0604020202020204" pitchFamily="34" charset="0"/>
              <a:buChar char="•"/>
            </a:pPr>
            <a:r>
              <a:rPr sz="1600">
                <a:latin typeface="微软雅黑" panose="020B0503020204020204" pitchFamily="34" charset="-122"/>
                <a:ea typeface="微软雅黑" panose="020B0503020204020204" pitchFamily="34" charset="-122"/>
                <a:cs typeface="微软雅黑" panose="020B0503020204020204" pitchFamily="34" charset="-122"/>
              </a:rPr>
              <a:t>算例</a:t>
            </a:r>
            <a:endParaRPr sz="1600">
              <a:latin typeface="微软雅黑" panose="020B0503020204020204" pitchFamily="34" charset="-122"/>
              <a:ea typeface="微软雅黑" panose="020B0503020204020204" pitchFamily="34" charset="-122"/>
              <a:cs typeface="微软雅黑" panose="020B0503020204020204" pitchFamily="34" charset="-122"/>
            </a:endParaRPr>
          </a:p>
          <a:p>
            <a:pPr indent="0" algn="l">
              <a:buFont typeface="Arial" panose="020B0604020202020204" pitchFamily="34" charset="0"/>
              <a:buNone/>
            </a:pPr>
            <a:r>
              <a:rPr lang="en-US" sz="1600">
                <a:latin typeface="微软雅黑" panose="020B0503020204020204" pitchFamily="34" charset="-122"/>
                <a:ea typeface="微软雅黑" panose="020B0503020204020204" pitchFamily="34" charset="-122"/>
                <a:cs typeface="微软雅黑" panose="020B0503020204020204" pitchFamily="34" charset="-122"/>
              </a:rPr>
              <a:t>    </a:t>
            </a:r>
            <a:r>
              <a:rPr sz="1600">
                <a:latin typeface="微软雅黑" panose="020B0503020204020204" pitchFamily="34" charset="-122"/>
                <a:ea typeface="微软雅黑" panose="020B0503020204020204" pitchFamily="34" charset="-122"/>
                <a:cs typeface="微软雅黑" panose="020B0503020204020204" pitchFamily="34" charset="-122"/>
              </a:rPr>
              <a:t>RC梁截面尺寸为250 mm×150 mm，两端简支。RC梁选用C30混凝土，梁截面对称配筋，</a:t>
            </a:r>
            <a:endParaRPr sz="1600">
              <a:latin typeface="微软雅黑" panose="020B0503020204020204" pitchFamily="34" charset="-122"/>
              <a:ea typeface="微软雅黑" panose="020B0503020204020204" pitchFamily="34" charset="-122"/>
              <a:cs typeface="微软雅黑" panose="020B0503020204020204" pitchFamily="34" charset="-122"/>
            </a:endParaRPr>
          </a:p>
          <a:p>
            <a:pPr indent="0" algn="l">
              <a:buFont typeface="Arial" panose="020B0604020202020204" pitchFamily="34" charset="0"/>
              <a:buNone/>
            </a:pPr>
            <a:r>
              <a:rPr lang="en-US" sz="1600">
                <a:latin typeface="微软雅黑" panose="020B0503020204020204" pitchFamily="34" charset="-122"/>
                <a:ea typeface="微软雅黑" panose="020B0503020204020204" pitchFamily="34" charset="-122"/>
                <a:cs typeface="微软雅黑" panose="020B0503020204020204" pitchFamily="34" charset="-122"/>
              </a:rPr>
              <a:t>    </a:t>
            </a:r>
            <a:r>
              <a:rPr sz="1600">
                <a:latin typeface="微软雅黑" panose="020B0503020204020204" pitchFamily="34" charset="-122"/>
                <a:ea typeface="微软雅黑" panose="020B0503020204020204" pitchFamily="34" charset="-122"/>
                <a:cs typeface="微软雅黑" panose="020B0503020204020204" pitchFamily="34" charset="-122"/>
              </a:rPr>
              <a:t>纵筋为Φ16HRB400钢筋，箍筋采用Φ8HPB400钢筋。</a:t>
            </a:r>
            <a:endParaRPr sz="160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表格 4"/>
          <p:cNvGraphicFramePr/>
          <p:nvPr>
            <p:custDataLst>
              <p:tags r:id="rId1"/>
            </p:custDataLst>
          </p:nvPr>
        </p:nvGraphicFramePr>
        <p:xfrm>
          <a:off x="1313815" y="1721485"/>
          <a:ext cx="6423660" cy="3048635"/>
        </p:xfrm>
        <a:graphic>
          <a:graphicData uri="http://schemas.openxmlformats.org/drawingml/2006/table">
            <a:tbl>
              <a:tblPr firstRow="1" bandRow="1">
                <a:tableStyleId>{8A107856-5554-42FB-B03E-39F5DBC370BA}</a:tableStyleId>
              </a:tblPr>
              <a:tblGrid>
                <a:gridCol w="2141220"/>
                <a:gridCol w="2141220"/>
                <a:gridCol w="2141220"/>
              </a:tblGrid>
              <a:tr h="381000">
                <a:tc>
                  <a:txBody>
                    <a:bodyPr/>
                    <a:lstStyle/>
                    <a:p>
                      <a:pPr algn="ctr">
                        <a:buNone/>
                      </a:pPr>
                      <a:r>
                        <a:rPr lang="zh-CN" altLang="en-US"/>
                        <a:t>随机变量</a:t>
                      </a:r>
                      <a:endParaRPr lang="zh-CN" altLang="en-US"/>
                    </a:p>
                  </a:txBody>
                  <a:tcPr anchor="ctr">
                    <a:lnL>
                      <a:noFill/>
                    </a:lnL>
                    <a:lnR>
                      <a:noFill/>
                    </a:lnR>
                    <a:lnT w="12700">
                      <a:solidFill>
                        <a:schemeClr val="accent2">
                          <a:lumMod val="75000"/>
                        </a:schemeClr>
                      </a:solidFill>
                      <a:prstDash val="solid"/>
                    </a:lnT>
                    <a:lnB w="9525">
                      <a:solidFill>
                        <a:schemeClr val="accent2">
                          <a:lumMod val="75000"/>
                        </a:schemeClr>
                      </a:solidFill>
                      <a:prstDash val="solid"/>
                    </a:lnB>
                    <a:lnTlToBr>
                      <a:noFill/>
                    </a:lnTlToBr>
                    <a:lnBlToTr>
                      <a:noFill/>
                    </a:lnBlToTr>
                  </a:tcPr>
                </a:tc>
                <a:tc>
                  <a:txBody>
                    <a:bodyPr/>
                    <a:lstStyle/>
                    <a:p>
                      <a:pPr algn="ctr">
                        <a:buNone/>
                      </a:pPr>
                      <a:r>
                        <a:rPr lang="zh-CN" altLang="en-US"/>
                        <a:t>均值</a:t>
                      </a:r>
                      <a:endParaRPr lang="zh-CN" altLang="en-US"/>
                    </a:p>
                  </a:txBody>
                  <a:tcPr anchor="ctr">
                    <a:lnL>
                      <a:noFill/>
                    </a:lnL>
                    <a:lnR>
                      <a:noFill/>
                    </a:lnR>
                    <a:lnT w="12700">
                      <a:solidFill>
                        <a:schemeClr val="accent2">
                          <a:lumMod val="75000"/>
                        </a:schemeClr>
                      </a:solidFill>
                      <a:prstDash val="solid"/>
                    </a:lnT>
                    <a:lnB w="9525">
                      <a:solidFill>
                        <a:schemeClr val="accent2">
                          <a:lumMod val="75000"/>
                        </a:schemeClr>
                      </a:solidFill>
                      <a:prstDash val="solid"/>
                    </a:lnB>
                    <a:lnTlToBr>
                      <a:noFill/>
                    </a:lnTlToBr>
                    <a:lnBlToTr>
                      <a:noFill/>
                    </a:lnBlToTr>
                  </a:tcPr>
                </a:tc>
                <a:tc>
                  <a:txBody>
                    <a:bodyPr/>
                    <a:lstStyle/>
                    <a:p>
                      <a:pPr algn="ctr">
                        <a:buNone/>
                      </a:pPr>
                      <a:r>
                        <a:rPr lang="zh-CN" altLang="en-US"/>
                        <a:t>标准差</a:t>
                      </a:r>
                      <a:endParaRPr lang="zh-CN" altLang="en-US"/>
                    </a:p>
                  </a:txBody>
                  <a:tcPr anchor="ctr">
                    <a:lnL>
                      <a:noFill/>
                    </a:lnL>
                    <a:lnR>
                      <a:noFill/>
                    </a:lnR>
                    <a:lnT w="12700">
                      <a:solidFill>
                        <a:schemeClr val="accent2">
                          <a:lumMod val="75000"/>
                        </a:schemeClr>
                      </a:solidFill>
                      <a:prstDash val="solid"/>
                    </a:lnT>
                    <a:lnB w="9525">
                      <a:solidFill>
                        <a:schemeClr val="accent2">
                          <a:lumMod val="75000"/>
                        </a:schemeClr>
                      </a:solidFill>
                      <a:prstDash val="solid"/>
                    </a:lnB>
                    <a:lnTlToBr>
                      <a:noFill/>
                    </a:lnTlToBr>
                    <a:lnBlToTr>
                      <a:noFill/>
                    </a:lnBlToTr>
                  </a:tcPr>
                </a:tc>
              </a:tr>
              <a:tr h="381000">
                <a:tc>
                  <a:txBody>
                    <a:bodyPr/>
                    <a:lstStyle/>
                    <a:p>
                      <a:pPr algn="ctr">
                        <a:buNone/>
                      </a:pPr>
                      <a:r>
                        <a:rPr lang="zh-CN" altLang="en-US"/>
                        <a:t>混凝土抗压强度/MPa</a:t>
                      </a:r>
                      <a:endParaRPr lang="zh-CN" altLang="en-US"/>
                    </a:p>
                  </a:txBody>
                  <a:tcPr anchor="ctr">
                    <a:lnL>
                      <a:noFill/>
                    </a:lnL>
                    <a:lnR>
                      <a:noFill/>
                    </a:lnR>
                    <a:lnT w="9525">
                      <a:solidFill>
                        <a:schemeClr val="accent2">
                          <a:lumMod val="75000"/>
                        </a:schemeClr>
                      </a:solidFill>
                      <a:prstDash val="solid"/>
                    </a:lnT>
                    <a:lnB>
                      <a:noFill/>
                    </a:lnB>
                    <a:lnTlToBr>
                      <a:noFill/>
                    </a:lnTlToBr>
                    <a:lnBlToTr>
                      <a:noFill/>
                    </a:lnBlToTr>
                  </a:tcPr>
                </a:tc>
                <a:tc>
                  <a:txBody>
                    <a:bodyPr/>
                    <a:lstStyle/>
                    <a:p>
                      <a:pPr algn="ctr">
                        <a:buNone/>
                      </a:pPr>
                      <a:r>
                        <a:rPr lang="zh-CN" altLang="en-US"/>
                        <a:t>20.1</a:t>
                      </a:r>
                      <a:endParaRPr lang="zh-CN" altLang="en-US"/>
                    </a:p>
                  </a:txBody>
                  <a:tcPr anchor="ctr">
                    <a:lnL>
                      <a:noFill/>
                    </a:lnL>
                    <a:lnR>
                      <a:noFill/>
                    </a:lnR>
                    <a:lnT w="9525">
                      <a:solidFill>
                        <a:schemeClr val="accent2">
                          <a:lumMod val="75000"/>
                        </a:schemeClr>
                      </a:solidFill>
                      <a:prstDash val="solid"/>
                    </a:lnT>
                    <a:lnB>
                      <a:noFill/>
                    </a:lnB>
                    <a:lnTlToBr>
                      <a:noFill/>
                    </a:lnTlToBr>
                    <a:lnBlToTr>
                      <a:noFill/>
                    </a:lnBlToTr>
                  </a:tcPr>
                </a:tc>
                <a:tc>
                  <a:txBody>
                    <a:bodyPr/>
                    <a:lstStyle/>
                    <a:p>
                      <a:pPr algn="ctr">
                        <a:buNone/>
                      </a:pPr>
                      <a:r>
                        <a:rPr lang="zh-CN" altLang="en-US"/>
                        <a:t>3.46</a:t>
                      </a:r>
                      <a:endParaRPr lang="zh-CN" altLang="en-US"/>
                    </a:p>
                  </a:txBody>
                  <a:tcPr anchor="ctr">
                    <a:lnL>
                      <a:noFill/>
                    </a:lnL>
                    <a:lnR>
                      <a:noFill/>
                    </a:lnR>
                    <a:lnT w="9525">
                      <a:solidFill>
                        <a:schemeClr val="accent2">
                          <a:lumMod val="75000"/>
                        </a:schemeClr>
                      </a:solidFill>
                      <a:prstDash val="solid"/>
                    </a:lnT>
                    <a:lnB>
                      <a:noFill/>
                    </a:lnB>
                    <a:lnTlToBr>
                      <a:noFill/>
                    </a:lnTlToBr>
                    <a:lnBlToTr>
                      <a:noFill/>
                    </a:lnBlToTr>
                  </a:tcPr>
                </a:tc>
              </a:tr>
              <a:tr h="381000">
                <a:tc>
                  <a:txBody>
                    <a:bodyPr/>
                    <a:lstStyle/>
                    <a:p>
                      <a:pPr algn="ctr">
                        <a:buNone/>
                      </a:pPr>
                      <a:r>
                        <a:rPr lang="zh-CN" altLang="en-US"/>
                        <a:t>纵筋屈服强度/MPa</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400</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28</a:t>
                      </a:r>
                      <a:endParaRPr lang="zh-CN" altLang="en-US"/>
                    </a:p>
                  </a:txBody>
                  <a:tcPr anchor="ctr">
                    <a:lnL>
                      <a:noFill/>
                    </a:lnL>
                    <a:lnR>
                      <a:noFill/>
                    </a:lnR>
                    <a:lnT>
                      <a:noFill/>
                    </a:lnT>
                    <a:lnB>
                      <a:noFill/>
                    </a:lnB>
                    <a:lnTlToBr>
                      <a:noFill/>
                    </a:lnTlToBr>
                    <a:lnBlToTr>
                      <a:noFill/>
                    </a:lnBlToTr>
                  </a:tcPr>
                </a:tc>
              </a:tr>
              <a:tr h="381000">
                <a:tc>
                  <a:txBody>
                    <a:bodyPr/>
                    <a:lstStyle/>
                    <a:p>
                      <a:pPr algn="ctr">
                        <a:buNone/>
                      </a:pPr>
                      <a:r>
                        <a:rPr lang="zh-CN" altLang="en-US"/>
                        <a:t>箍筋屈服强度/MPa</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400</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28</a:t>
                      </a:r>
                      <a:endParaRPr lang="zh-CN" altLang="en-US"/>
                    </a:p>
                  </a:txBody>
                  <a:tcPr anchor="ctr">
                    <a:lnL>
                      <a:noFill/>
                    </a:lnL>
                    <a:lnR>
                      <a:noFill/>
                    </a:lnR>
                    <a:lnT>
                      <a:noFill/>
                    </a:lnT>
                    <a:lnB>
                      <a:noFill/>
                    </a:lnB>
                    <a:lnTlToBr>
                      <a:noFill/>
                    </a:lnTlToBr>
                    <a:lnBlToTr>
                      <a:noFill/>
                    </a:lnBlToTr>
                  </a:tcPr>
                </a:tc>
              </a:tr>
              <a:tr h="387985">
                <a:tc>
                  <a:txBody>
                    <a:bodyPr/>
                    <a:lstStyle/>
                    <a:p>
                      <a:pPr algn="ctr">
                        <a:buNone/>
                      </a:pPr>
                      <a:r>
                        <a:rPr lang="zh-CN" altLang="en-US"/>
                        <a:t>梁高/mm</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250</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7.5</a:t>
                      </a:r>
                      <a:endParaRPr lang="zh-CN" altLang="en-US"/>
                    </a:p>
                  </a:txBody>
                  <a:tcPr anchor="ctr">
                    <a:lnL>
                      <a:noFill/>
                    </a:lnL>
                    <a:lnR>
                      <a:noFill/>
                    </a:lnR>
                    <a:lnT>
                      <a:noFill/>
                    </a:lnT>
                    <a:lnB>
                      <a:noFill/>
                    </a:lnB>
                    <a:lnTlToBr>
                      <a:noFill/>
                    </a:lnTlToBr>
                    <a:lnBlToTr>
                      <a:noFill/>
                    </a:lnBlToTr>
                  </a:tcPr>
                </a:tc>
              </a:tr>
              <a:tr h="381000">
                <a:tc>
                  <a:txBody>
                    <a:bodyPr/>
                    <a:lstStyle/>
                    <a:p>
                      <a:pPr algn="ctr">
                        <a:buNone/>
                      </a:pPr>
                      <a:r>
                        <a:rPr lang="zh-CN" altLang="en-US"/>
                        <a:t>梁宽/mm</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150</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3</a:t>
                      </a:r>
                      <a:endParaRPr lang="zh-CN" altLang="en-US"/>
                    </a:p>
                  </a:txBody>
                  <a:tcPr anchor="ctr">
                    <a:lnL>
                      <a:noFill/>
                    </a:lnL>
                    <a:lnR>
                      <a:noFill/>
                    </a:lnR>
                    <a:lnT>
                      <a:noFill/>
                    </a:lnT>
                    <a:lnB>
                      <a:noFill/>
                    </a:lnB>
                    <a:lnTlToBr>
                      <a:noFill/>
                    </a:lnTlToBr>
                    <a:lnBlToTr>
                      <a:noFill/>
                    </a:lnBlToTr>
                  </a:tcPr>
                </a:tc>
              </a:tr>
              <a:tr h="381000">
                <a:tc>
                  <a:txBody>
                    <a:bodyPr/>
                    <a:lstStyle/>
                    <a:p>
                      <a:pPr algn="ctr">
                        <a:buNone/>
                      </a:pPr>
                      <a:r>
                        <a:rPr lang="zh-CN" altLang="en-US"/>
                        <a:t>箍筋直径/mm</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8</a:t>
                      </a:r>
                      <a:endParaRPr lang="zh-CN" altLang="en-US"/>
                    </a:p>
                  </a:txBody>
                  <a:tcPr anchor="ctr">
                    <a:lnL>
                      <a:noFill/>
                    </a:lnL>
                    <a:lnR>
                      <a:noFill/>
                    </a:lnR>
                    <a:lnT>
                      <a:noFill/>
                    </a:lnT>
                    <a:lnB>
                      <a:noFill/>
                    </a:lnB>
                    <a:lnTlToBr>
                      <a:noFill/>
                    </a:lnTlToBr>
                    <a:lnBlToTr>
                      <a:noFill/>
                    </a:lnBlToTr>
                  </a:tcPr>
                </a:tc>
                <a:tc>
                  <a:txBody>
                    <a:bodyPr/>
                    <a:lstStyle/>
                    <a:p>
                      <a:pPr algn="ctr">
                        <a:buNone/>
                      </a:pPr>
                      <a:r>
                        <a:rPr lang="zh-CN" altLang="en-US"/>
                        <a:t>0.24</a:t>
                      </a:r>
                      <a:endParaRPr lang="zh-CN" altLang="en-US"/>
                    </a:p>
                  </a:txBody>
                  <a:tcPr anchor="ctr">
                    <a:lnL>
                      <a:noFill/>
                    </a:lnL>
                    <a:lnR>
                      <a:noFill/>
                    </a:lnR>
                    <a:lnT>
                      <a:noFill/>
                    </a:lnT>
                    <a:lnB>
                      <a:noFill/>
                    </a:lnB>
                    <a:lnTlToBr>
                      <a:noFill/>
                    </a:lnTlToBr>
                    <a:lnBlToTr>
                      <a:noFill/>
                    </a:lnBlToTr>
                  </a:tcPr>
                </a:tc>
              </a:tr>
              <a:tr h="374650">
                <a:tc>
                  <a:txBody>
                    <a:bodyPr/>
                    <a:lstStyle/>
                    <a:p>
                      <a:pPr algn="ctr">
                        <a:buNone/>
                      </a:pPr>
                      <a:r>
                        <a:rPr lang="zh-CN" altLang="en-US"/>
                        <a:t>箍筋间距/mm</a:t>
                      </a:r>
                      <a:endParaRPr lang="zh-CN" altLang="en-US"/>
                    </a:p>
                  </a:txBody>
                  <a:tcPr anchor="ctr">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150</a:t>
                      </a:r>
                      <a:endParaRPr lang="zh-CN" altLang="en-US"/>
                    </a:p>
                  </a:txBody>
                  <a:tcPr anchor="ctr">
                    <a:lnL>
                      <a:noFill/>
                    </a:lnL>
                    <a:lnR>
                      <a:noFill/>
                    </a:lnR>
                    <a:lnT>
                      <a:noFill/>
                    </a:lnT>
                    <a:lnB w="12700">
                      <a:solidFill>
                        <a:schemeClr val="accent2">
                          <a:lumMod val="75000"/>
                        </a:schemeClr>
                      </a:solidFill>
                      <a:prstDash val="solid"/>
                    </a:lnB>
                    <a:lnTlToBr>
                      <a:noFill/>
                    </a:lnTlToBr>
                    <a:lnBlToTr>
                      <a:noFill/>
                    </a:lnBlToTr>
                  </a:tcPr>
                </a:tc>
                <a:tc>
                  <a:txBody>
                    <a:bodyPr/>
                    <a:lstStyle/>
                    <a:p>
                      <a:pPr algn="ctr">
                        <a:buNone/>
                      </a:pPr>
                      <a:r>
                        <a:rPr lang="zh-CN" altLang="en-US"/>
                        <a:t>10.5</a:t>
                      </a:r>
                      <a:endParaRPr lang="zh-CN" altLang="en-US"/>
                    </a:p>
                  </a:txBody>
                  <a:tcPr anchor="ctr">
                    <a:lnL>
                      <a:noFill/>
                    </a:lnL>
                    <a:lnR>
                      <a:noFill/>
                    </a:lnR>
                    <a:lnT>
                      <a:noFill/>
                    </a:lnT>
                    <a:lnB w="12700">
                      <a:solidFill>
                        <a:schemeClr val="accent2">
                          <a:lumMod val="75000"/>
                        </a:schemeClr>
                      </a:solidFill>
                      <a:prstDash val="solid"/>
                    </a:lnB>
                    <a:lnTlToBr>
                      <a:noFill/>
                    </a:lnTlToBr>
                    <a:lnBlToTr>
                      <a:noFill/>
                    </a:lnBlToTr>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438785" y="643255"/>
            <a:ext cx="520954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不同箍筋间距</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破坏模式</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2"/>
          <a:stretch>
            <a:fillRect/>
          </a:stretch>
        </p:blipFill>
        <p:spPr>
          <a:xfrm>
            <a:off x="66675" y="966470"/>
            <a:ext cx="3292754" cy="2520000"/>
          </a:xfrm>
          <a:prstGeom prst="rect">
            <a:avLst/>
          </a:prstGeom>
        </p:spPr>
      </p:pic>
      <p:pic>
        <p:nvPicPr>
          <p:cNvPr id="3" name="图片 2" descr="2"/>
          <p:cNvPicPr>
            <a:picLocks noChangeAspect="1"/>
          </p:cNvPicPr>
          <p:nvPr/>
        </p:nvPicPr>
        <p:blipFill>
          <a:blip r:embed="rId3"/>
          <a:stretch>
            <a:fillRect/>
          </a:stretch>
        </p:blipFill>
        <p:spPr>
          <a:xfrm>
            <a:off x="3046730" y="966470"/>
            <a:ext cx="3292754" cy="2520000"/>
          </a:xfrm>
          <a:prstGeom prst="rect">
            <a:avLst/>
          </a:prstGeom>
        </p:spPr>
      </p:pic>
      <p:pic>
        <p:nvPicPr>
          <p:cNvPr id="4" name="图片 3" descr="33"/>
          <p:cNvPicPr>
            <a:picLocks noChangeAspect="1"/>
          </p:cNvPicPr>
          <p:nvPr/>
        </p:nvPicPr>
        <p:blipFill>
          <a:blip r:embed="rId4"/>
          <a:stretch>
            <a:fillRect/>
          </a:stretch>
        </p:blipFill>
        <p:spPr>
          <a:xfrm>
            <a:off x="5981065" y="966470"/>
            <a:ext cx="3292754" cy="2520000"/>
          </a:xfrm>
          <a:prstGeom prst="rect">
            <a:avLst/>
          </a:prstGeom>
        </p:spPr>
      </p:pic>
      <p:cxnSp>
        <p:nvCxnSpPr>
          <p:cNvPr id="6" name="直接箭头连接符 5"/>
          <p:cNvCxnSpPr/>
          <p:nvPr/>
        </p:nvCxnSpPr>
        <p:spPr>
          <a:xfrm flipH="1" flipV="1">
            <a:off x="973455" y="1269365"/>
            <a:ext cx="7620" cy="179070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2517775" y="1269365"/>
            <a:ext cx="7620" cy="179070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777615" y="1558925"/>
            <a:ext cx="2065020" cy="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3777615" y="2836545"/>
            <a:ext cx="2065020" cy="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35635" y="3921760"/>
            <a:ext cx="7981950" cy="82994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随着冲击速度的增大和冲击质量的变化，RC梁的破坏模式由弯曲破坏向弯剪破坏、剪切破坏发生转变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RC梁向剪切破坏的转变对冲击速度比冲击质量更敏感。</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1272540" y="3489325"/>
            <a:ext cx="116903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@100mm</a:t>
            </a:r>
            <a:endParaRPr lang="en-US" altLang="zh-CN" sz="1400">
              <a:latin typeface="微软雅黑" panose="020B0503020204020204" pitchFamily="34" charset="-122"/>
              <a:ea typeface="微软雅黑" panose="020B0503020204020204" pitchFamily="34" charset="-122"/>
            </a:endParaRPr>
          </a:p>
        </p:txBody>
      </p:sp>
      <p:sp>
        <p:nvSpPr>
          <p:cNvPr id="14" name="文本框 13"/>
          <p:cNvSpPr txBox="1"/>
          <p:nvPr>
            <p:custDataLst>
              <p:tags r:id="rId5"/>
            </p:custDataLst>
          </p:nvPr>
        </p:nvSpPr>
        <p:spPr>
          <a:xfrm>
            <a:off x="4177665" y="3486785"/>
            <a:ext cx="116903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@150mm</a:t>
            </a:r>
            <a:endParaRPr lang="en-US" altLang="zh-CN" sz="1400">
              <a:latin typeface="微软雅黑" panose="020B0503020204020204" pitchFamily="34" charset="-122"/>
              <a:ea typeface="微软雅黑" panose="020B0503020204020204" pitchFamily="34" charset="-122"/>
            </a:endParaRPr>
          </a:p>
        </p:txBody>
      </p:sp>
      <p:sp>
        <p:nvSpPr>
          <p:cNvPr id="15" name="文本框 14"/>
          <p:cNvSpPr txBox="1"/>
          <p:nvPr>
            <p:custDataLst>
              <p:tags r:id="rId6"/>
            </p:custDataLst>
          </p:nvPr>
        </p:nvSpPr>
        <p:spPr>
          <a:xfrm>
            <a:off x="7170420" y="3486785"/>
            <a:ext cx="116903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@300mm</a:t>
            </a:r>
            <a:endParaRPr lang="en-US" altLang="zh-CN" sz="1400">
              <a:latin typeface="微软雅黑" panose="020B0503020204020204" pitchFamily="34" charset="-122"/>
              <a:ea typeface="微软雅黑" panose="020B0503020204020204" pitchFamily="34" charset="-122"/>
            </a:endParaRPr>
          </a:p>
        </p:txBody>
      </p:sp>
      <p:pic>
        <p:nvPicPr>
          <p:cNvPr id="22" name="图片 21"/>
          <p:cNvPicPr>
            <a:picLocks noChangeAspect="1"/>
          </p:cNvPicPr>
          <p:nvPr>
            <p:custDataLst>
              <p:tags r:id="rId7"/>
            </p:custDataLst>
          </p:nvPr>
        </p:nvPicPr>
        <p:blipFill>
          <a:blip r:embed="rId8"/>
          <a:stretch>
            <a:fillRect/>
          </a:stretch>
        </p:blipFill>
        <p:spPr>
          <a:xfrm>
            <a:off x="3359150" y="791845"/>
            <a:ext cx="150545" cy="108000"/>
          </a:xfrm>
          <a:prstGeom prst="rect">
            <a:avLst/>
          </a:prstGeom>
        </p:spPr>
      </p:pic>
      <p:sp>
        <p:nvSpPr>
          <p:cNvPr id="23" name="文本框 22"/>
          <p:cNvSpPr txBox="1"/>
          <p:nvPr/>
        </p:nvSpPr>
        <p:spPr>
          <a:xfrm>
            <a:off x="3509645" y="704850"/>
            <a:ext cx="1059180" cy="306705"/>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未破坏</a:t>
            </a:r>
            <a:endParaRPr lang="zh-CN" altLang="en-US" sz="1400">
              <a:latin typeface="微软雅黑" panose="020B0503020204020204" pitchFamily="34" charset="-122"/>
              <a:ea typeface="微软雅黑" panose="020B0503020204020204" pitchFamily="34" charset="-122"/>
            </a:endParaRPr>
          </a:p>
        </p:txBody>
      </p:sp>
      <p:pic>
        <p:nvPicPr>
          <p:cNvPr id="24" name="图片 23"/>
          <p:cNvPicPr>
            <a:picLocks noChangeAspect="1"/>
          </p:cNvPicPr>
          <p:nvPr>
            <p:custDataLst>
              <p:tags r:id="rId9"/>
            </p:custDataLst>
          </p:nvPr>
        </p:nvPicPr>
        <p:blipFill>
          <a:blip r:embed="rId10"/>
          <a:stretch>
            <a:fillRect/>
          </a:stretch>
        </p:blipFill>
        <p:spPr>
          <a:xfrm>
            <a:off x="4272915" y="791845"/>
            <a:ext cx="166154" cy="144000"/>
          </a:xfrm>
          <a:prstGeom prst="rect">
            <a:avLst/>
          </a:prstGeom>
        </p:spPr>
      </p:pic>
      <p:sp>
        <p:nvSpPr>
          <p:cNvPr id="25" name="文本框 24"/>
          <p:cNvSpPr txBox="1"/>
          <p:nvPr>
            <p:custDataLst>
              <p:tags r:id="rId11"/>
            </p:custDataLst>
          </p:nvPr>
        </p:nvSpPr>
        <p:spPr>
          <a:xfrm>
            <a:off x="4439285" y="704850"/>
            <a:ext cx="1059180" cy="306705"/>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弯曲破坏</a:t>
            </a:r>
            <a:endParaRPr lang="zh-CN" altLang="en-US" sz="1400">
              <a:latin typeface="微软雅黑" panose="020B0503020204020204" pitchFamily="34" charset="-122"/>
              <a:ea typeface="微软雅黑" panose="020B0503020204020204" pitchFamily="34" charset="-122"/>
            </a:endParaRPr>
          </a:p>
        </p:txBody>
      </p:sp>
      <p:pic>
        <p:nvPicPr>
          <p:cNvPr id="26" name="图片 25"/>
          <p:cNvPicPr>
            <a:picLocks noChangeAspect="1"/>
          </p:cNvPicPr>
          <p:nvPr>
            <p:custDataLst>
              <p:tags r:id="rId12"/>
            </p:custDataLst>
          </p:nvPr>
        </p:nvPicPr>
        <p:blipFill>
          <a:blip r:embed="rId13"/>
          <a:stretch>
            <a:fillRect/>
          </a:stretch>
        </p:blipFill>
        <p:spPr>
          <a:xfrm>
            <a:off x="5353685" y="791845"/>
            <a:ext cx="144730" cy="126000"/>
          </a:xfrm>
          <a:prstGeom prst="rect">
            <a:avLst/>
          </a:prstGeom>
        </p:spPr>
      </p:pic>
      <p:sp>
        <p:nvSpPr>
          <p:cNvPr id="27" name="文本框 26"/>
          <p:cNvSpPr txBox="1"/>
          <p:nvPr>
            <p:custDataLst>
              <p:tags r:id="rId14"/>
            </p:custDataLst>
          </p:nvPr>
        </p:nvSpPr>
        <p:spPr>
          <a:xfrm>
            <a:off x="5469255" y="705485"/>
            <a:ext cx="1059180" cy="306705"/>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弯剪破坏</a:t>
            </a:r>
            <a:endParaRPr lang="zh-CN" altLang="en-US" sz="1400">
              <a:latin typeface="微软雅黑" panose="020B0503020204020204" pitchFamily="34" charset="-122"/>
              <a:ea typeface="微软雅黑" panose="020B0503020204020204" pitchFamily="34" charset="-122"/>
            </a:endParaRPr>
          </a:p>
        </p:txBody>
      </p:sp>
      <p:pic>
        <p:nvPicPr>
          <p:cNvPr id="28" name="图片 27"/>
          <p:cNvPicPr>
            <a:picLocks noChangeAspect="1"/>
          </p:cNvPicPr>
          <p:nvPr>
            <p:custDataLst>
              <p:tags r:id="rId15"/>
            </p:custDataLst>
          </p:nvPr>
        </p:nvPicPr>
        <p:blipFill>
          <a:blip r:embed="rId16"/>
          <a:stretch>
            <a:fillRect/>
          </a:stretch>
        </p:blipFill>
        <p:spPr>
          <a:xfrm>
            <a:off x="6428105" y="791845"/>
            <a:ext cx="177882" cy="144000"/>
          </a:xfrm>
          <a:prstGeom prst="rect">
            <a:avLst/>
          </a:prstGeom>
        </p:spPr>
      </p:pic>
      <p:sp>
        <p:nvSpPr>
          <p:cNvPr id="29" name="文本框 28"/>
          <p:cNvSpPr txBox="1"/>
          <p:nvPr>
            <p:custDataLst>
              <p:tags r:id="rId17"/>
            </p:custDataLst>
          </p:nvPr>
        </p:nvSpPr>
        <p:spPr>
          <a:xfrm>
            <a:off x="6578600" y="705485"/>
            <a:ext cx="1059180" cy="306705"/>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剪切破坏</a:t>
            </a: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438785" y="643255"/>
            <a:ext cx="520954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不同箍筋间距</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失效概率</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0" name="组合 59"/>
          <p:cNvGrpSpPr>
            <a:grpSpLocks noChangeAspect="1"/>
          </p:cNvGrpSpPr>
          <p:nvPr/>
        </p:nvGrpSpPr>
        <p:grpSpPr>
          <a:xfrm>
            <a:off x="345816" y="1170305"/>
            <a:ext cx="3983189" cy="1260000"/>
            <a:chOff x="543" y="1843"/>
            <a:chExt cx="7018" cy="2220"/>
          </a:xfrm>
        </p:grpSpPr>
        <p:grpSp>
          <p:nvGrpSpPr>
            <p:cNvPr id="50" name="组合 49"/>
            <p:cNvGrpSpPr/>
            <p:nvPr/>
          </p:nvGrpSpPr>
          <p:grpSpPr>
            <a:xfrm>
              <a:off x="1203" y="2513"/>
              <a:ext cx="6145" cy="1550"/>
              <a:chOff x="1203" y="2513"/>
              <a:chExt cx="6145" cy="1550"/>
            </a:xfrm>
          </p:grpSpPr>
          <p:grpSp>
            <p:nvGrpSpPr>
              <p:cNvPr id="34" name="组合 33"/>
              <p:cNvGrpSpPr/>
              <p:nvPr/>
            </p:nvGrpSpPr>
            <p:grpSpPr>
              <a:xfrm>
                <a:off x="1308" y="2513"/>
                <a:ext cx="5767" cy="1080"/>
                <a:chOff x="1807" y="3523"/>
                <a:chExt cx="5767" cy="1080"/>
              </a:xfrm>
            </p:grpSpPr>
            <p:cxnSp>
              <p:nvCxnSpPr>
                <p:cNvPr id="2" name="直接连接符 1"/>
                <p:cNvCxnSpPr/>
                <p:nvPr/>
              </p:nvCxnSpPr>
              <p:spPr>
                <a:xfrm>
                  <a:off x="1807" y="3617"/>
                  <a:ext cx="5760" cy="0"/>
                </a:xfrm>
                <a:prstGeom prst="line">
                  <a:avLst/>
                </a:prstGeom>
                <a:ln w="1587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2"/>
                  </p:custDataLst>
                </p:nvPr>
              </p:nvCxnSpPr>
              <p:spPr>
                <a:xfrm>
                  <a:off x="1807" y="4332"/>
                  <a:ext cx="5760" cy="0"/>
                </a:xfrm>
                <a:prstGeom prst="line">
                  <a:avLst/>
                </a:prstGeom>
                <a:ln w="1587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1810" y="3523"/>
                  <a:ext cx="5" cy="89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810" y="3523"/>
                  <a:ext cx="5760" cy="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810" y="4409"/>
                  <a:ext cx="5760" cy="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flipH="1">
                  <a:off x="7570" y="3523"/>
                  <a:ext cx="5" cy="89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6"/>
                  </p:custDataLst>
                </p:nvPr>
              </p:nvCxnSpPr>
              <p:spPr>
                <a:xfrm>
                  <a:off x="2010" y="3617"/>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7"/>
                  </p:custDataLst>
                </p:nvPr>
              </p:nvCxnSpPr>
              <p:spPr>
                <a:xfrm>
                  <a:off x="2298" y="3622"/>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8"/>
                  </p:custDataLst>
                </p:nvPr>
              </p:nvCxnSpPr>
              <p:spPr>
                <a:xfrm>
                  <a:off x="2599" y="3623"/>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2900"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3201"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3502"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3803"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a:off x="4104"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4405" y="3620"/>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5"/>
                  </p:custDataLst>
                </p:nvPr>
              </p:nvCxnSpPr>
              <p:spPr>
                <a:xfrm>
                  <a:off x="4706"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6"/>
                  </p:custDataLst>
                </p:nvPr>
              </p:nvCxnSpPr>
              <p:spPr>
                <a:xfrm>
                  <a:off x="5007"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7"/>
                  </p:custDataLst>
                </p:nvPr>
              </p:nvCxnSpPr>
              <p:spPr>
                <a:xfrm>
                  <a:off x="5308"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8"/>
                  </p:custDataLst>
                </p:nvPr>
              </p:nvCxnSpPr>
              <p:spPr>
                <a:xfrm>
                  <a:off x="5609" y="3620"/>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9"/>
                  </p:custDataLst>
                </p:nvPr>
              </p:nvCxnSpPr>
              <p:spPr>
                <a:xfrm>
                  <a:off x="5910"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0"/>
                  </p:custDataLst>
                </p:nvPr>
              </p:nvCxnSpPr>
              <p:spPr>
                <a:xfrm>
                  <a:off x="6211"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1"/>
                  </p:custDataLst>
                </p:nvPr>
              </p:nvCxnSpPr>
              <p:spPr>
                <a:xfrm>
                  <a:off x="6512"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2"/>
                  </p:custDataLst>
                </p:nvPr>
              </p:nvCxnSpPr>
              <p:spPr>
                <a:xfrm>
                  <a:off x="6813" y="3620"/>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3"/>
                  </p:custDataLst>
                </p:nvPr>
              </p:nvCxnSpPr>
              <p:spPr>
                <a:xfrm>
                  <a:off x="7068"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4"/>
                  </p:custDataLst>
                </p:nvPr>
              </p:nvCxnSpPr>
              <p:spPr>
                <a:xfrm>
                  <a:off x="7369"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30" name="等腰三角形 29"/>
                <p:cNvSpPr/>
                <p:nvPr/>
              </p:nvSpPr>
              <p:spPr>
                <a:xfrm>
                  <a:off x="2238" y="4431"/>
                  <a:ext cx="119" cy="164"/>
                </a:xfrm>
                <a:prstGeom prst="triangle">
                  <a:avLst/>
                </a:prstGeom>
                <a:noFill/>
                <a:ln w="9525"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custDataLst>
                    <p:tags r:id="rId25"/>
                  </p:custDataLst>
                </p:nvPr>
              </p:nvSpPr>
              <p:spPr>
                <a:xfrm>
                  <a:off x="7009" y="4439"/>
                  <a:ext cx="119" cy="164"/>
                </a:xfrm>
                <a:prstGeom prst="triangle">
                  <a:avLst/>
                </a:prstGeom>
                <a:noFill/>
                <a:ln w="9525"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5" name="直接连接符 34"/>
              <p:cNvCxnSpPr/>
              <p:nvPr/>
            </p:nvCxnSpPr>
            <p:spPr>
              <a:xfrm flipH="1">
                <a:off x="1311" y="3487"/>
                <a:ext cx="10" cy="576"/>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26"/>
                </p:custDataLst>
              </p:nvPr>
            </p:nvCxnSpPr>
            <p:spPr>
              <a:xfrm flipH="1">
                <a:off x="1802" y="3621"/>
                <a:ext cx="7" cy="392"/>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27"/>
                </p:custDataLst>
              </p:nvPr>
            </p:nvCxnSpPr>
            <p:spPr>
              <a:xfrm flipH="1">
                <a:off x="6562" y="3623"/>
                <a:ext cx="7" cy="392"/>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28"/>
                </p:custDataLst>
              </p:nvPr>
            </p:nvCxnSpPr>
            <p:spPr>
              <a:xfrm flipH="1">
                <a:off x="7076" y="3533"/>
                <a:ext cx="10" cy="53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822" y="3768"/>
                <a:ext cx="4752" cy="7"/>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1302" y="3758"/>
                <a:ext cx="540" cy="4"/>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custDataLst>
                  <p:tags r:id="rId29"/>
                </p:custDataLst>
              </p:nvPr>
            </p:nvCxnSpPr>
            <p:spPr>
              <a:xfrm flipV="1">
                <a:off x="6574" y="3778"/>
                <a:ext cx="515" cy="3"/>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3740" y="3433"/>
                <a:ext cx="838" cy="432"/>
              </a:xfrm>
              <a:prstGeom prst="rect">
                <a:avLst/>
              </a:prstGeom>
              <a:noFill/>
            </p:spPr>
            <p:txBody>
              <a:bodyPr wrap="square" rtlCol="0">
                <a:spAutoFit/>
              </a:bodyPr>
              <a:lstStyle/>
              <a:p>
                <a:r>
                  <a:rPr lang="en-US" altLang="zh-CN" sz="1000"/>
                  <a:t>2560</a:t>
                </a:r>
                <a:endParaRPr lang="en-US" altLang="zh-CN" sz="1000"/>
              </a:p>
            </p:txBody>
          </p:sp>
          <p:sp>
            <p:nvSpPr>
              <p:cNvPr id="48" name="文本框 47"/>
              <p:cNvSpPr txBox="1"/>
              <p:nvPr>
                <p:custDataLst>
                  <p:tags r:id="rId30"/>
                </p:custDataLst>
              </p:nvPr>
            </p:nvSpPr>
            <p:spPr>
              <a:xfrm>
                <a:off x="1203" y="3421"/>
                <a:ext cx="705" cy="432"/>
              </a:xfrm>
              <a:prstGeom prst="rect">
                <a:avLst/>
              </a:prstGeom>
              <a:noFill/>
            </p:spPr>
            <p:txBody>
              <a:bodyPr wrap="square" rtlCol="0">
                <a:spAutoFit/>
              </a:bodyPr>
              <a:lstStyle/>
              <a:p>
                <a:r>
                  <a:rPr lang="en-US" altLang="zh-CN" sz="1000"/>
                  <a:t>220</a:t>
                </a:r>
                <a:endParaRPr lang="en-US" altLang="zh-CN" sz="1000"/>
              </a:p>
            </p:txBody>
          </p:sp>
          <p:sp>
            <p:nvSpPr>
              <p:cNvPr id="49" name="文本框 48"/>
              <p:cNvSpPr txBox="1"/>
              <p:nvPr>
                <p:custDataLst>
                  <p:tags r:id="rId31"/>
                </p:custDataLst>
              </p:nvPr>
            </p:nvSpPr>
            <p:spPr>
              <a:xfrm>
                <a:off x="6510" y="3421"/>
                <a:ext cx="838" cy="432"/>
              </a:xfrm>
              <a:prstGeom prst="rect">
                <a:avLst/>
              </a:prstGeom>
              <a:noFill/>
            </p:spPr>
            <p:txBody>
              <a:bodyPr wrap="square" rtlCol="0">
                <a:spAutoFit/>
              </a:bodyPr>
              <a:lstStyle/>
              <a:p>
                <a:r>
                  <a:rPr lang="en-US" altLang="zh-CN" sz="1000"/>
                  <a:t>220</a:t>
                </a:r>
                <a:endParaRPr lang="en-US" altLang="zh-CN" sz="1000"/>
              </a:p>
            </p:txBody>
          </p:sp>
        </p:grpSp>
        <p:cxnSp>
          <p:nvCxnSpPr>
            <p:cNvPr id="51" name="直接连接符 50"/>
            <p:cNvCxnSpPr/>
            <p:nvPr/>
          </p:nvCxnSpPr>
          <p:spPr>
            <a:xfrm flipV="1">
              <a:off x="800" y="2502"/>
              <a:ext cx="403" cy="11"/>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32"/>
              </p:custDataLst>
            </p:nvPr>
          </p:nvCxnSpPr>
          <p:spPr>
            <a:xfrm flipV="1">
              <a:off x="800" y="3388"/>
              <a:ext cx="403" cy="11"/>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1007" y="2513"/>
              <a:ext cx="3" cy="870"/>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rot="10800000">
              <a:off x="543" y="2675"/>
              <a:ext cx="593" cy="562"/>
            </a:xfrm>
            <a:prstGeom prst="rect">
              <a:avLst/>
            </a:prstGeom>
            <a:noFill/>
          </p:spPr>
          <p:txBody>
            <a:bodyPr vert="eaVert" wrap="square" rtlCol="0">
              <a:spAutoFit/>
            </a:bodyPr>
            <a:lstStyle/>
            <a:p>
              <a:r>
                <a:rPr lang="en-US" altLang="zh-CN" sz="1000">
                  <a:ea typeface="+mn-lt"/>
                </a:rPr>
                <a:t>250</a:t>
              </a:r>
              <a:endParaRPr lang="en-US" altLang="zh-CN" sz="1000">
                <a:ea typeface="+mn-lt"/>
              </a:endParaRPr>
            </a:p>
          </p:txBody>
        </p:sp>
        <p:cxnSp>
          <p:nvCxnSpPr>
            <p:cNvPr id="57" name="直接连接符 56"/>
            <p:cNvCxnSpPr/>
            <p:nvPr/>
          </p:nvCxnSpPr>
          <p:spPr>
            <a:xfrm flipV="1">
              <a:off x="1814" y="2277"/>
              <a:ext cx="587" cy="756"/>
            </a:xfrm>
            <a:prstGeom prst="line">
              <a:avLst/>
            </a:prstGeom>
            <a:ln w="63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2401" y="2289"/>
              <a:ext cx="4763" cy="12"/>
            </a:xfrm>
            <a:prstGeom prst="line">
              <a:avLst/>
            </a:prstGeom>
            <a:ln w="63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9" name="文本框 58"/>
            <p:cNvSpPr txBox="1">
              <a:spLocks noChangeAspect="1"/>
            </p:cNvSpPr>
            <p:nvPr/>
          </p:nvSpPr>
          <p:spPr>
            <a:xfrm>
              <a:off x="2335" y="1843"/>
              <a:ext cx="5226" cy="486"/>
            </a:xfrm>
            <a:prstGeom prst="rect">
              <a:avLst/>
            </a:prstGeom>
            <a:noFill/>
          </p:spPr>
          <p:txBody>
            <a:bodyPr wrap="square" rtlCol="0">
              <a:spAutoFit/>
            </a:bodyPr>
            <a:lstStyle/>
            <a:p>
              <a:r>
                <a:rPr lang="en-US" altLang="zh-CN" sz="1000">
                  <a:latin typeface="微软雅黑" panose="020B0503020204020204" pitchFamily="34" charset="-122"/>
                  <a:ea typeface="微软雅黑" panose="020B0503020204020204" pitchFamily="34" charset="-122"/>
                </a:rPr>
                <a:t>A-1:</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Φ8</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@100  A-2:</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Φ8</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@150  A-3:</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Φ8</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@300</a:t>
              </a:r>
              <a:r>
                <a:rPr lang="en-US" sz="12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61" name="表格 60"/>
          <p:cNvGraphicFramePr/>
          <p:nvPr>
            <p:custDataLst>
              <p:tags r:id="rId33"/>
            </p:custDataLst>
          </p:nvPr>
        </p:nvGraphicFramePr>
        <p:xfrm>
          <a:off x="2153285" y="2733040"/>
          <a:ext cx="1950085" cy="1816100"/>
        </p:xfrm>
        <a:graphic>
          <a:graphicData uri="http://schemas.openxmlformats.org/drawingml/2006/table">
            <a:tbl>
              <a:tblPr firstRow="1" bandRow="1">
                <a:tableStyleId>{8A107856-5554-42FB-B03E-39F5DBC370BA}</a:tableStyleId>
              </a:tblPr>
              <a:tblGrid>
                <a:gridCol w="997585"/>
                <a:gridCol w="952500"/>
              </a:tblGrid>
              <a:tr h="454025">
                <a:tc>
                  <a:txBody>
                    <a:bodyPr/>
                    <a:lstStyle/>
                    <a:p>
                      <a:pPr>
                        <a:buNone/>
                      </a:pPr>
                      <a:r>
                        <a:rPr lang="zh-CN" altLang="en-US" sz="1200">
                          <a:latin typeface="微软雅黑" panose="020B0503020204020204" pitchFamily="34" charset="-122"/>
                          <a:ea typeface="微软雅黑" panose="020B0503020204020204" pitchFamily="34" charset="-122"/>
                        </a:rPr>
                        <a:t>组</a:t>
                      </a:r>
                      <a:endParaRPr lang="zh-CN" altLang="en-US" sz="1200">
                        <a:latin typeface="微软雅黑" panose="020B0503020204020204" pitchFamily="34" charset="-122"/>
                        <a:ea typeface="微软雅黑" panose="020B0503020204020204" pitchFamily="34" charset="-122"/>
                      </a:endParaRPr>
                    </a:p>
                  </a:txBody>
                  <a:tcPr anchor="ctr" anchorCtr="1">
                    <a:lnL>
                      <a:noFill/>
                    </a:lnL>
                    <a:lnR>
                      <a:noFill/>
                    </a:lnR>
                    <a:lnT w="12700">
                      <a:solidFill>
                        <a:schemeClr val="tx1"/>
                      </a:solidFill>
                      <a:prstDash val="solid"/>
                    </a:lnT>
                    <a:lnB w="6350">
                      <a:solidFill>
                        <a:schemeClr val="tx1"/>
                      </a:solidFill>
                      <a:prstDash val="solid"/>
                    </a:lnB>
                    <a:lnTlToBr>
                      <a:noFill/>
                    </a:lnTlToBr>
                    <a:lnBlToTr>
                      <a:noFill/>
                    </a:lnBlToTr>
                    <a:solidFill>
                      <a:srgbClr val="000000">
                        <a:alpha val="0"/>
                      </a:srgbClr>
                    </a:solidFill>
                  </a:tcPr>
                </a:tc>
                <a:tc>
                  <a:txBody>
                    <a:bodyPr/>
                    <a:lstStyle/>
                    <a:p>
                      <a:pPr>
                        <a:buNone/>
                      </a:pPr>
                      <a:r>
                        <a:rPr lang="zh-CN" altLang="en-US" sz="1200">
                          <a:latin typeface="微软雅黑" panose="020B0503020204020204" pitchFamily="34" charset="-122"/>
                          <a:ea typeface="微软雅黑" panose="020B0503020204020204" pitchFamily="34" charset="-122"/>
                        </a:rPr>
                        <a:t>配箍率</a:t>
                      </a:r>
                      <a:endParaRPr lang="zh-CN" altLang="en-US" sz="1200">
                        <a:latin typeface="微软雅黑" panose="020B0503020204020204" pitchFamily="34" charset="-122"/>
                        <a:ea typeface="微软雅黑" panose="020B0503020204020204" pitchFamily="34" charset="-122"/>
                      </a:endParaRPr>
                    </a:p>
                  </a:txBody>
                  <a:tcPr anchor="ctr" anchorCtr="1">
                    <a:lnL>
                      <a:noFill/>
                    </a:lnL>
                    <a:lnR>
                      <a:noFill/>
                    </a:lnR>
                    <a:lnT w="12700">
                      <a:solidFill>
                        <a:schemeClr val="tx1"/>
                      </a:solidFill>
                      <a:prstDash val="solid"/>
                    </a:lnT>
                    <a:lnB w="6350">
                      <a:solidFill>
                        <a:schemeClr val="tx1"/>
                      </a:solidFill>
                      <a:prstDash val="solid"/>
                    </a:lnB>
                    <a:lnTlToBr>
                      <a:noFill/>
                    </a:lnTlToBr>
                    <a:lnBlToTr>
                      <a:noFill/>
                    </a:lnBlToTr>
                    <a:solidFill>
                      <a:srgbClr val="000000">
                        <a:alpha val="0"/>
                      </a:srgbClr>
                    </a:solidFill>
                  </a:tcPr>
                </a:tc>
              </a:tr>
              <a:tr h="454025">
                <a:tc>
                  <a:txBody>
                    <a:bodyPr/>
                    <a:lstStyle/>
                    <a:p>
                      <a:pPr>
                        <a:buNone/>
                      </a:pPr>
                      <a:r>
                        <a:rPr lang="en-US" altLang="zh-CN" sz="1200">
                          <a:latin typeface="微软雅黑" panose="020B0503020204020204" pitchFamily="34" charset="-122"/>
                          <a:ea typeface="微软雅黑" panose="020B0503020204020204" pitchFamily="34" charset="-122"/>
                        </a:rPr>
                        <a:t>A-1</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w="6350">
                      <a:solidFill>
                        <a:schemeClr val="tx1"/>
                      </a:solidFill>
                      <a:prstDash val="solid"/>
                    </a:lnT>
                    <a:lnB>
                      <a:noFill/>
                    </a:lnB>
                    <a:lnTlToBr>
                      <a:noFill/>
                    </a:lnTlToBr>
                    <a:lnBlToTr>
                      <a:noFill/>
                    </a:lnBlToTr>
                    <a:solidFill>
                      <a:srgbClr val="000000">
                        <a:alpha val="0"/>
                      </a:srgbClr>
                    </a:solidFill>
                  </a:tcPr>
                </a:tc>
                <a:tc>
                  <a:txBody>
                    <a:bodyPr/>
                    <a:lstStyle/>
                    <a:p>
                      <a:pPr>
                        <a:buNone/>
                      </a:pPr>
                      <a:r>
                        <a:rPr lang="en-US" altLang="zh-CN" sz="1200">
                          <a:latin typeface="微软雅黑" panose="020B0503020204020204" pitchFamily="34" charset="-122"/>
                          <a:ea typeface="微软雅黑" panose="020B0503020204020204" pitchFamily="34" charset="-122"/>
                        </a:rPr>
                        <a:t>0.670%</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w="6350">
                      <a:solidFill>
                        <a:schemeClr val="tx1"/>
                      </a:solidFill>
                      <a:prstDash val="solid"/>
                    </a:lnT>
                    <a:lnB>
                      <a:noFill/>
                    </a:lnB>
                    <a:lnTlToBr>
                      <a:noFill/>
                    </a:lnTlToBr>
                    <a:lnBlToTr>
                      <a:noFill/>
                    </a:lnBlToTr>
                    <a:solidFill>
                      <a:srgbClr val="000000">
                        <a:alpha val="0"/>
                      </a:srgbClr>
                    </a:solidFill>
                  </a:tcPr>
                </a:tc>
              </a:tr>
              <a:tr h="454025">
                <a:tc>
                  <a:txBody>
                    <a:bodyPr/>
                    <a:lstStyle/>
                    <a:p>
                      <a:pPr>
                        <a:buNone/>
                      </a:pPr>
                      <a:r>
                        <a:rPr lang="en-US" altLang="zh-CN" sz="1200">
                          <a:latin typeface="微软雅黑" panose="020B0503020204020204" pitchFamily="34" charset="-122"/>
                          <a:ea typeface="微软雅黑" panose="020B0503020204020204" pitchFamily="34" charset="-122"/>
                        </a:rPr>
                        <a:t>A-2</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a:noFill/>
                    </a:lnB>
                    <a:lnTlToBr>
                      <a:noFill/>
                    </a:lnTlToBr>
                    <a:lnBlToTr>
                      <a:noFill/>
                    </a:lnBlToTr>
                    <a:solidFill>
                      <a:srgbClr val="000000">
                        <a:alpha val="0"/>
                      </a:srgbClr>
                    </a:solidFill>
                  </a:tcPr>
                </a:tc>
                <a:tc>
                  <a:txBody>
                    <a:bodyPr/>
                    <a:lstStyle/>
                    <a:p>
                      <a:pPr>
                        <a:buNone/>
                      </a:pPr>
                      <a:r>
                        <a:rPr lang="en-US" altLang="zh-CN" sz="1200">
                          <a:latin typeface="微软雅黑" panose="020B0503020204020204" pitchFamily="34" charset="-122"/>
                          <a:ea typeface="微软雅黑" panose="020B0503020204020204" pitchFamily="34" charset="-122"/>
                        </a:rPr>
                        <a:t>0.447%</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a:noFill/>
                    </a:lnB>
                    <a:lnTlToBr>
                      <a:noFill/>
                    </a:lnTlToBr>
                    <a:lnBlToTr>
                      <a:noFill/>
                    </a:lnBlToTr>
                    <a:solidFill>
                      <a:srgbClr val="000000">
                        <a:alpha val="0"/>
                      </a:srgbClr>
                    </a:solidFill>
                  </a:tcPr>
                </a:tc>
              </a:tr>
              <a:tr h="454025">
                <a:tc>
                  <a:txBody>
                    <a:bodyPr/>
                    <a:lstStyle/>
                    <a:p>
                      <a:pPr>
                        <a:buNone/>
                      </a:pPr>
                      <a:r>
                        <a:rPr lang="en-US" altLang="zh-CN" sz="1200">
                          <a:latin typeface="微软雅黑" panose="020B0503020204020204" pitchFamily="34" charset="-122"/>
                          <a:ea typeface="微软雅黑" panose="020B0503020204020204" pitchFamily="34" charset="-122"/>
                        </a:rPr>
                        <a:t>A-3</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w="12700">
                      <a:solidFill>
                        <a:schemeClr val="tx1"/>
                      </a:solidFill>
                      <a:prstDash val="solid"/>
                    </a:lnB>
                    <a:lnTlToBr>
                      <a:noFill/>
                    </a:lnTlToBr>
                    <a:lnBlToTr>
                      <a:noFill/>
                    </a:lnBlToTr>
                    <a:solidFill>
                      <a:srgbClr val="000000">
                        <a:alpha val="0"/>
                      </a:srgbClr>
                    </a:solidFill>
                  </a:tcPr>
                </a:tc>
                <a:tc>
                  <a:txBody>
                    <a:bodyPr/>
                    <a:lstStyle/>
                    <a:p>
                      <a:pPr>
                        <a:buNone/>
                      </a:pPr>
                      <a:r>
                        <a:rPr lang="en-US" altLang="zh-CN" sz="1200">
                          <a:latin typeface="微软雅黑" panose="020B0503020204020204" pitchFamily="34" charset="-122"/>
                          <a:ea typeface="微软雅黑" panose="020B0503020204020204" pitchFamily="34" charset="-122"/>
                        </a:rPr>
                        <a:t>0.223%</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w="12700">
                      <a:solidFill>
                        <a:schemeClr val="tx1"/>
                      </a:solidFill>
                      <a:prstDash val="solid"/>
                    </a:lnB>
                    <a:lnTlToBr>
                      <a:noFill/>
                    </a:lnTlToBr>
                    <a:lnBlToTr>
                      <a:noFill/>
                    </a:lnBlToTr>
                    <a:solidFill>
                      <a:srgbClr val="000000">
                        <a:alpha val="0"/>
                      </a:srgbClr>
                    </a:solidFill>
                  </a:tcPr>
                </a:tc>
              </a:tr>
            </a:tbl>
          </a:graphicData>
        </a:graphic>
      </p:graphicFrame>
      <p:grpSp>
        <p:nvGrpSpPr>
          <p:cNvPr id="96" name="组合 95"/>
          <p:cNvGrpSpPr/>
          <p:nvPr/>
        </p:nvGrpSpPr>
        <p:grpSpPr>
          <a:xfrm>
            <a:off x="346075" y="2641600"/>
            <a:ext cx="1673225" cy="2080260"/>
            <a:chOff x="376" y="4242"/>
            <a:chExt cx="2635" cy="3276"/>
          </a:xfrm>
        </p:grpSpPr>
        <p:sp>
          <p:nvSpPr>
            <p:cNvPr id="63" name="矩形 62"/>
            <p:cNvSpPr/>
            <p:nvPr/>
          </p:nvSpPr>
          <p:spPr>
            <a:xfrm>
              <a:off x="1223" y="4729"/>
              <a:ext cx="1130" cy="2051"/>
            </a:xfrm>
            <a:prstGeom prst="rect">
              <a:avLst/>
            </a:prstGeom>
            <a:noFill/>
            <a:ln w="6350"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1410" y="4866"/>
              <a:ext cx="795" cy="1735"/>
            </a:xfrm>
            <a:prstGeom prst="roundRect">
              <a:avLst/>
            </a:prstGeom>
            <a:noFill/>
            <a:ln w="6350"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454" y="4866"/>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custDataLst>
                <p:tags r:id="rId34"/>
              </p:custDataLst>
            </p:nvPr>
          </p:nvSpPr>
          <p:spPr>
            <a:xfrm>
              <a:off x="2027" y="4866"/>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custDataLst>
                <p:tags r:id="rId35"/>
              </p:custDataLst>
            </p:nvPr>
          </p:nvSpPr>
          <p:spPr>
            <a:xfrm>
              <a:off x="1454" y="6482"/>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custDataLst>
                <p:tags r:id="rId36"/>
              </p:custDataLst>
            </p:nvPr>
          </p:nvSpPr>
          <p:spPr>
            <a:xfrm>
              <a:off x="2027" y="6482"/>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p:cNvCxnSpPr/>
            <p:nvPr/>
          </p:nvCxnSpPr>
          <p:spPr>
            <a:xfrm>
              <a:off x="668" y="4717"/>
              <a:ext cx="480" cy="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37"/>
              </p:custDataLst>
            </p:nvPr>
          </p:nvCxnSpPr>
          <p:spPr>
            <a:xfrm>
              <a:off x="668" y="6780"/>
              <a:ext cx="480" cy="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38"/>
              </p:custDataLst>
            </p:nvPr>
          </p:nvCxnSpPr>
          <p:spPr>
            <a:xfrm>
              <a:off x="818" y="4866"/>
              <a:ext cx="330" cy="2"/>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39"/>
              </p:custDataLst>
            </p:nvPr>
          </p:nvCxnSpPr>
          <p:spPr>
            <a:xfrm>
              <a:off x="818" y="6601"/>
              <a:ext cx="330" cy="2"/>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223" y="6842"/>
              <a:ext cx="2" cy="396"/>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40"/>
              </p:custDataLst>
            </p:nvPr>
          </p:nvCxnSpPr>
          <p:spPr>
            <a:xfrm>
              <a:off x="2353" y="6842"/>
              <a:ext cx="2" cy="396"/>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41"/>
              </p:custDataLst>
            </p:nvPr>
          </p:nvCxnSpPr>
          <p:spPr>
            <a:xfrm>
              <a:off x="1421" y="6842"/>
              <a:ext cx="2" cy="29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42"/>
              </p:custDataLst>
            </p:nvPr>
          </p:nvCxnSpPr>
          <p:spPr>
            <a:xfrm>
              <a:off x="2205" y="6842"/>
              <a:ext cx="2" cy="29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1087" y="4875"/>
              <a:ext cx="0" cy="1726"/>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custDataLst>
                <p:tags r:id="rId43"/>
              </p:custDataLst>
            </p:nvPr>
          </p:nvCxnSpPr>
          <p:spPr>
            <a:xfrm flipH="1">
              <a:off x="751" y="4724"/>
              <a:ext cx="1" cy="2056"/>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a:off x="1212" y="7164"/>
              <a:ext cx="1143" cy="6"/>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custDataLst>
                <p:tags r:id="rId44"/>
              </p:custDataLst>
            </p:nvPr>
          </p:nvCxnSpPr>
          <p:spPr>
            <a:xfrm>
              <a:off x="1429" y="7038"/>
              <a:ext cx="776" cy="4"/>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a:stCxn id="65" idx="0"/>
            </p:cNvCxnSpPr>
            <p:nvPr/>
          </p:nvCxnSpPr>
          <p:spPr>
            <a:xfrm flipV="1">
              <a:off x="1514" y="4533"/>
              <a:ext cx="199" cy="333"/>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45"/>
              </p:custDataLst>
            </p:nvPr>
          </p:nvCxnSpPr>
          <p:spPr>
            <a:xfrm flipV="1">
              <a:off x="2064" y="4542"/>
              <a:ext cx="199" cy="333"/>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707" y="4546"/>
              <a:ext cx="929" cy="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1765" y="4242"/>
              <a:ext cx="895" cy="386"/>
            </a:xfrm>
            <a:prstGeom prst="rect">
              <a:avLst/>
            </a:prstGeom>
            <a:noFill/>
          </p:spPr>
          <p:txBody>
            <a:bodyPr wrap="square" rtlCol="0">
              <a:spAutoFit/>
            </a:bodyPr>
            <a:lstStyle/>
            <a:p>
              <a:r>
                <a:rPr lang="en-US" sz="1000">
                  <a:ea typeface="+mn-lt"/>
                  <a:cs typeface="微软雅黑" panose="020B0503020204020204" pitchFamily="34" charset="-122"/>
                  <a:sym typeface="+mn-ea"/>
                </a:rPr>
                <a:t>2</a:t>
              </a:r>
              <a:r>
                <a:rPr sz="1000">
                  <a:ea typeface="+mn-lt"/>
                  <a:cs typeface="微软雅黑" panose="020B0503020204020204" pitchFamily="34" charset="-122"/>
                  <a:sym typeface="+mn-ea"/>
                </a:rPr>
                <a:t>Φ</a:t>
              </a:r>
              <a:r>
                <a:rPr lang="en-US" sz="1000">
                  <a:ea typeface="+mn-lt"/>
                  <a:cs typeface="微软雅黑" panose="020B0503020204020204" pitchFamily="34" charset="-122"/>
                  <a:sym typeface="+mn-ea"/>
                </a:rPr>
                <a:t>16</a:t>
              </a:r>
              <a:endParaRPr lang="en-US" sz="1000">
                <a:ea typeface="+mn-lt"/>
                <a:cs typeface="微软雅黑" panose="020B0503020204020204" pitchFamily="34" charset="-122"/>
                <a:sym typeface="+mn-ea"/>
              </a:endParaRPr>
            </a:p>
          </p:txBody>
        </p:sp>
        <p:cxnSp>
          <p:nvCxnSpPr>
            <p:cNvPr id="89" name="直接连接符 88"/>
            <p:cNvCxnSpPr/>
            <p:nvPr>
              <p:custDataLst>
                <p:tags r:id="rId46"/>
              </p:custDataLst>
            </p:nvPr>
          </p:nvCxnSpPr>
          <p:spPr>
            <a:xfrm flipV="1">
              <a:off x="2219" y="5497"/>
              <a:ext cx="199" cy="333"/>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47"/>
              </p:custDataLst>
            </p:nvPr>
          </p:nvCxnSpPr>
          <p:spPr>
            <a:xfrm flipV="1">
              <a:off x="2412" y="5506"/>
              <a:ext cx="508" cy="4"/>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a:off x="2365" y="5198"/>
              <a:ext cx="647" cy="386"/>
            </a:xfrm>
            <a:prstGeom prst="rect">
              <a:avLst/>
            </a:prstGeom>
            <a:noFill/>
          </p:spPr>
          <p:txBody>
            <a:bodyPr wrap="square" rtlCol="0">
              <a:spAutoFit/>
            </a:bodyPr>
            <a:lstStyle/>
            <a:p>
              <a:r>
                <a:rPr sz="1000">
                  <a:ea typeface="+mn-lt"/>
                  <a:cs typeface="微软雅黑" panose="020B0503020204020204" pitchFamily="34" charset="-122"/>
                  <a:sym typeface="+mn-ea"/>
                </a:rPr>
                <a:t>Φ8</a:t>
              </a:r>
              <a:endParaRPr lang="zh-CN" altLang="en-US" sz="1000">
                <a:ea typeface="+mn-lt"/>
                <a:cs typeface="微软雅黑" panose="020B0503020204020204" pitchFamily="34" charset="-122"/>
                <a:sym typeface="+mn-ea"/>
              </a:endParaRPr>
            </a:p>
          </p:txBody>
        </p:sp>
        <p:sp>
          <p:nvSpPr>
            <p:cNvPr id="92" name="文本框 91"/>
            <p:cNvSpPr txBox="1"/>
            <p:nvPr/>
          </p:nvSpPr>
          <p:spPr>
            <a:xfrm>
              <a:off x="1423" y="7132"/>
              <a:ext cx="736" cy="386"/>
            </a:xfrm>
            <a:prstGeom prst="rect">
              <a:avLst/>
            </a:prstGeom>
            <a:noFill/>
          </p:spPr>
          <p:txBody>
            <a:bodyPr wrap="square" rtlCol="0">
              <a:spAutoFit/>
            </a:bodyPr>
            <a:lstStyle/>
            <a:p>
              <a:r>
                <a:rPr lang="en-US" altLang="zh-CN" sz="1000"/>
                <a:t>150</a:t>
              </a:r>
              <a:endParaRPr lang="en-US" altLang="zh-CN" sz="1000"/>
            </a:p>
          </p:txBody>
        </p:sp>
        <p:sp>
          <p:nvSpPr>
            <p:cNvPr id="93" name="文本框 92"/>
            <p:cNvSpPr txBox="1"/>
            <p:nvPr>
              <p:custDataLst>
                <p:tags r:id="rId48"/>
              </p:custDataLst>
            </p:nvPr>
          </p:nvSpPr>
          <p:spPr>
            <a:xfrm>
              <a:off x="1454" y="6746"/>
              <a:ext cx="736" cy="386"/>
            </a:xfrm>
            <a:prstGeom prst="rect">
              <a:avLst/>
            </a:prstGeom>
            <a:noFill/>
          </p:spPr>
          <p:txBody>
            <a:bodyPr wrap="square" rtlCol="0">
              <a:spAutoFit/>
            </a:bodyPr>
            <a:lstStyle/>
            <a:p>
              <a:r>
                <a:rPr lang="en-US" altLang="zh-CN" sz="1000"/>
                <a:t>100</a:t>
              </a:r>
              <a:endParaRPr lang="en-US" altLang="zh-CN" sz="1000"/>
            </a:p>
          </p:txBody>
        </p:sp>
        <p:sp>
          <p:nvSpPr>
            <p:cNvPr id="94" name="文本框 93"/>
            <p:cNvSpPr txBox="1"/>
            <p:nvPr/>
          </p:nvSpPr>
          <p:spPr>
            <a:xfrm rot="10800000">
              <a:off x="376" y="5584"/>
              <a:ext cx="530" cy="476"/>
            </a:xfrm>
            <a:prstGeom prst="rect">
              <a:avLst/>
            </a:prstGeom>
            <a:noFill/>
          </p:spPr>
          <p:txBody>
            <a:bodyPr vert="eaVert" wrap="square" rtlCol="0">
              <a:spAutoFit/>
            </a:bodyPr>
            <a:lstStyle/>
            <a:p>
              <a:r>
                <a:rPr lang="en-US" altLang="zh-CN" sz="1000"/>
                <a:t>250</a:t>
              </a:r>
              <a:endParaRPr lang="en-US" altLang="zh-CN" sz="1000"/>
            </a:p>
          </p:txBody>
        </p:sp>
        <p:sp>
          <p:nvSpPr>
            <p:cNvPr id="95" name="文本框 94"/>
            <p:cNvSpPr txBox="1"/>
            <p:nvPr>
              <p:custDataLst>
                <p:tags r:id="rId49"/>
              </p:custDataLst>
            </p:nvPr>
          </p:nvSpPr>
          <p:spPr>
            <a:xfrm rot="10800000">
              <a:off x="701" y="5584"/>
              <a:ext cx="530" cy="476"/>
            </a:xfrm>
            <a:prstGeom prst="rect">
              <a:avLst/>
            </a:prstGeom>
            <a:noFill/>
          </p:spPr>
          <p:txBody>
            <a:bodyPr vert="eaVert" wrap="square" rtlCol="0">
              <a:spAutoFit/>
            </a:bodyPr>
            <a:lstStyle/>
            <a:p>
              <a:r>
                <a:rPr lang="en-US" altLang="zh-CN" sz="1000"/>
                <a:t>200</a:t>
              </a:r>
              <a:endParaRPr lang="en-US" altLang="zh-CN" sz="1000"/>
            </a:p>
          </p:txBody>
        </p:sp>
      </p:grpSp>
      <p:pic>
        <p:nvPicPr>
          <p:cNvPr id="32" name="图片 31" descr="箍筋间距"/>
          <p:cNvPicPr>
            <a:picLocks noChangeAspect="1"/>
          </p:cNvPicPr>
          <p:nvPr/>
        </p:nvPicPr>
        <p:blipFill>
          <a:blip r:embed="rId50"/>
          <a:stretch>
            <a:fillRect/>
          </a:stretch>
        </p:blipFill>
        <p:spPr>
          <a:xfrm>
            <a:off x="4284345" y="1179830"/>
            <a:ext cx="4233541" cy="3240000"/>
          </a:xfrm>
          <a:prstGeom prst="rect">
            <a:avLst/>
          </a:prstGeom>
        </p:spPr>
      </p:pic>
      <p:sp>
        <p:nvSpPr>
          <p:cNvPr id="28" name="文本框 27"/>
          <p:cNvSpPr txBox="1"/>
          <p:nvPr/>
        </p:nvSpPr>
        <p:spPr>
          <a:xfrm>
            <a:off x="4994910" y="233172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0.272</a:t>
            </a:r>
            <a:endParaRPr lang="en-US" altLang="zh-CN" sz="1400">
              <a:latin typeface="微软雅黑" panose="020B0503020204020204" pitchFamily="34" charset="-122"/>
              <a:ea typeface="微软雅黑" panose="020B0503020204020204" pitchFamily="34" charset="-122"/>
            </a:endParaRPr>
          </a:p>
        </p:txBody>
      </p:sp>
      <p:sp>
        <p:nvSpPr>
          <p:cNvPr id="29" name="文本框 28"/>
          <p:cNvSpPr txBox="1"/>
          <p:nvPr/>
        </p:nvSpPr>
        <p:spPr>
          <a:xfrm>
            <a:off x="4994910" y="307467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0.136</a:t>
            </a:r>
            <a:endParaRPr lang="en-US" altLang="zh-CN" sz="1400">
              <a:latin typeface="微软雅黑" panose="020B0503020204020204" pitchFamily="34" charset="-122"/>
              <a:ea typeface="微软雅黑" panose="020B0503020204020204" pitchFamily="34" charset="-122"/>
            </a:endParaRPr>
          </a:p>
        </p:txBody>
      </p:sp>
      <p:sp>
        <p:nvSpPr>
          <p:cNvPr id="33" name="文本框 32"/>
          <p:cNvSpPr txBox="1"/>
          <p:nvPr/>
        </p:nvSpPr>
        <p:spPr>
          <a:xfrm>
            <a:off x="4994910" y="359283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0.069</a:t>
            </a:r>
            <a:endParaRPr lang="en-US" altLang="zh-CN" sz="1400">
              <a:latin typeface="微软雅黑" panose="020B0503020204020204" pitchFamily="34" charset="-122"/>
              <a:ea typeface="微软雅黑" panose="020B0503020204020204" pitchFamily="34" charset="-122"/>
              <a:sym typeface="+mn-ea"/>
            </a:endParaRPr>
          </a:p>
        </p:txBody>
      </p:sp>
      <p:sp>
        <p:nvSpPr>
          <p:cNvPr id="46" name="文本框 45"/>
          <p:cNvSpPr txBox="1"/>
          <p:nvPr/>
        </p:nvSpPr>
        <p:spPr>
          <a:xfrm>
            <a:off x="6016625" y="2372995"/>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0.332</a:t>
            </a:r>
            <a:endParaRPr lang="en-US" altLang="zh-CN" sz="1400">
              <a:latin typeface="微软雅黑" panose="020B0503020204020204" pitchFamily="34" charset="-122"/>
              <a:ea typeface="微软雅黑" panose="020B0503020204020204" pitchFamily="34" charset="-122"/>
            </a:endParaRPr>
          </a:p>
        </p:txBody>
      </p:sp>
      <p:sp>
        <p:nvSpPr>
          <p:cNvPr id="55" name="文本框 54"/>
          <p:cNvSpPr txBox="1"/>
          <p:nvPr/>
        </p:nvSpPr>
        <p:spPr>
          <a:xfrm>
            <a:off x="6016625" y="298069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0.192</a:t>
            </a:r>
            <a:endParaRPr lang="en-US" altLang="zh-CN" sz="1400">
              <a:latin typeface="微软雅黑" panose="020B0503020204020204" pitchFamily="34" charset="-122"/>
              <a:ea typeface="微软雅黑" panose="020B0503020204020204" pitchFamily="34" charset="-122"/>
            </a:endParaRPr>
          </a:p>
        </p:txBody>
      </p:sp>
      <p:sp>
        <p:nvSpPr>
          <p:cNvPr id="56" name="文本框 55"/>
          <p:cNvSpPr txBox="1"/>
          <p:nvPr/>
        </p:nvSpPr>
        <p:spPr>
          <a:xfrm>
            <a:off x="6016625" y="359283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0.079</a:t>
            </a:r>
            <a:endParaRPr lang="en-US" altLang="zh-CN" sz="1400">
              <a:latin typeface="微软雅黑" panose="020B0503020204020204" pitchFamily="34" charset="-122"/>
              <a:ea typeface="微软雅黑" panose="020B0503020204020204" pitchFamily="34" charset="-122"/>
            </a:endParaRPr>
          </a:p>
        </p:txBody>
      </p:sp>
      <p:sp>
        <p:nvSpPr>
          <p:cNvPr id="62" name="文本框 61"/>
          <p:cNvSpPr txBox="1"/>
          <p:nvPr/>
        </p:nvSpPr>
        <p:spPr>
          <a:xfrm>
            <a:off x="7280275" y="2430145"/>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0.338</a:t>
            </a:r>
            <a:endParaRPr lang="en-US" altLang="zh-CN" sz="1400">
              <a:latin typeface="微软雅黑" panose="020B0503020204020204" pitchFamily="34" charset="-122"/>
              <a:ea typeface="微软雅黑" panose="020B0503020204020204" pitchFamily="34" charset="-122"/>
            </a:endParaRPr>
          </a:p>
        </p:txBody>
      </p:sp>
      <p:sp>
        <p:nvSpPr>
          <p:cNvPr id="74" name="文本框 73"/>
          <p:cNvSpPr txBox="1"/>
          <p:nvPr/>
        </p:nvSpPr>
        <p:spPr>
          <a:xfrm>
            <a:off x="7324725" y="352806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0.083</a:t>
            </a:r>
            <a:endParaRPr lang="en-US" altLang="zh-CN" sz="1400">
              <a:latin typeface="微软雅黑" panose="020B0503020204020204" pitchFamily="34" charset="-122"/>
              <a:ea typeface="微软雅黑" panose="020B0503020204020204" pitchFamily="34" charset="-122"/>
            </a:endParaRPr>
          </a:p>
        </p:txBody>
      </p:sp>
      <p:sp>
        <p:nvSpPr>
          <p:cNvPr id="75" name="文本框 74"/>
          <p:cNvSpPr txBox="1"/>
          <p:nvPr/>
        </p:nvSpPr>
        <p:spPr>
          <a:xfrm>
            <a:off x="7280275" y="2025015"/>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0.368</a:t>
            </a:r>
            <a:endParaRPr lang="en-US" altLang="zh-CN" sz="1400">
              <a:latin typeface="微软雅黑" panose="020B0503020204020204" pitchFamily="34" charset="-122"/>
              <a:ea typeface="微软雅黑" panose="020B0503020204020204" pitchFamily="34" charset="-122"/>
            </a:endParaRPr>
          </a:p>
        </p:txBody>
      </p:sp>
      <p:sp>
        <p:nvSpPr>
          <p:cNvPr id="84" name="上箭头 83"/>
          <p:cNvSpPr/>
          <p:nvPr/>
        </p:nvSpPr>
        <p:spPr>
          <a:xfrm>
            <a:off x="7977505" y="1551940"/>
            <a:ext cx="158115" cy="171450"/>
          </a:xfrm>
          <a:prstGeom prst="upArrow">
            <a:avLst/>
          </a:prstGeom>
          <a:solidFill>
            <a:srgbClr val="C00000"/>
          </a:solidFill>
          <a:ln>
            <a:gradFill>
              <a:gsLst>
                <a:gs pos="0">
                  <a:srgbClr val="FE4444"/>
                </a:gs>
                <a:gs pos="100000">
                  <a:srgbClr val="832B2B"/>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p:cNvSpPr txBox="1"/>
          <p:nvPr/>
        </p:nvSpPr>
        <p:spPr>
          <a:xfrm>
            <a:off x="8078470" y="148209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24.26%</a:t>
            </a:r>
            <a:endParaRPr lang="en-US" altLang="zh-CN" sz="1400">
              <a:latin typeface="微软雅黑" panose="020B0503020204020204" pitchFamily="34" charset="-122"/>
              <a:ea typeface="微软雅黑" panose="020B0503020204020204" pitchFamily="34" charset="-122"/>
            </a:endParaRPr>
          </a:p>
        </p:txBody>
      </p:sp>
      <p:sp>
        <p:nvSpPr>
          <p:cNvPr id="97" name="上箭头 96"/>
          <p:cNvSpPr/>
          <p:nvPr/>
        </p:nvSpPr>
        <p:spPr>
          <a:xfrm>
            <a:off x="7977505" y="1788160"/>
            <a:ext cx="158115" cy="171450"/>
          </a:xfrm>
          <a:prstGeom prst="upArrow">
            <a:avLst/>
          </a:prstGeom>
          <a:solidFill>
            <a:srgbClr val="C00000"/>
          </a:solidFill>
          <a:ln>
            <a:gradFill>
              <a:gsLst>
                <a:gs pos="0">
                  <a:srgbClr val="FE4444"/>
                </a:gs>
                <a:gs pos="100000">
                  <a:srgbClr val="832B2B"/>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97"/>
          <p:cNvSpPr txBox="1"/>
          <p:nvPr/>
        </p:nvSpPr>
        <p:spPr>
          <a:xfrm>
            <a:off x="8078470" y="1718310"/>
            <a:ext cx="894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20.29%</a:t>
            </a:r>
            <a:endParaRPr lang="en-US" altLang="zh-CN" sz="1400">
              <a:latin typeface="微软雅黑" panose="020B0503020204020204" pitchFamily="34" charset="-122"/>
              <a:ea typeface="微软雅黑" panose="020B0503020204020204" pitchFamily="34" charset="-122"/>
            </a:endParaRPr>
          </a:p>
        </p:txBody>
      </p:sp>
      <p:sp>
        <p:nvSpPr>
          <p:cNvPr id="99" name="上箭头 98"/>
          <p:cNvSpPr/>
          <p:nvPr/>
        </p:nvSpPr>
        <p:spPr>
          <a:xfrm>
            <a:off x="7977505" y="2025015"/>
            <a:ext cx="158115" cy="171450"/>
          </a:xfrm>
          <a:prstGeom prst="upArrow">
            <a:avLst/>
          </a:prstGeom>
          <a:solidFill>
            <a:srgbClr val="C00000"/>
          </a:solidFill>
          <a:ln>
            <a:gradFill>
              <a:gsLst>
                <a:gs pos="0">
                  <a:srgbClr val="FE4444"/>
                </a:gs>
                <a:gs pos="100000">
                  <a:srgbClr val="832B2B"/>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8078470" y="1980565"/>
            <a:ext cx="1021715" cy="306705"/>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170.59%</a:t>
            </a:r>
            <a:endParaRPr lang="en-US" altLang="zh-CN" sz="14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down)">
                                      <p:cBhvr>
                                        <p:cTn id="27" dur="500"/>
                                        <p:tgtEl>
                                          <p:spTgt spid="8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wipe(down)">
                                      <p:cBhvr>
                                        <p:cTn id="30" dur="500"/>
                                        <p:tgtEl>
                                          <p:spTgt spid="8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down)">
                                      <p:cBhvr>
                                        <p:cTn id="33" dur="500"/>
                                        <p:tgtEl>
                                          <p:spTgt spid="9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wipe(down)">
                                      <p:cBhvr>
                                        <p:cTn id="36" dur="500"/>
                                        <p:tgtEl>
                                          <p:spTgt spid="9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wipe(down)">
                                      <p:cBhvr>
                                        <p:cTn id="39" dur="500"/>
                                        <p:tgtEl>
                                          <p:spTgt spid="9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P spid="46" grpId="0"/>
      <p:bldP spid="55" grpId="0"/>
      <p:bldP spid="56" grpId="0"/>
      <p:bldP spid="62" grpId="0"/>
      <p:bldP spid="74" grpId="0"/>
      <p:bldP spid="75" grpId="0"/>
      <p:bldP spid="84" grpId="0" animBg="1"/>
      <p:bldP spid="85" grpId="0"/>
      <p:bldP spid="97" grpId="0" animBg="1"/>
      <p:bldP spid="98" grpId="0"/>
      <p:bldP spid="99" grpId="0" animBg="1"/>
      <p:bldP spid="10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438785" y="643255"/>
            <a:ext cx="520954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不同跨度</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破坏模式</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C:\Users\Administrator\Desktop\答辩\4.png4"/>
          <p:cNvPicPr>
            <a:picLocks noChangeAspect="1"/>
          </p:cNvPicPr>
          <p:nvPr/>
        </p:nvPicPr>
        <p:blipFill>
          <a:blip r:embed="rId2"/>
          <a:srcRect/>
          <a:stretch>
            <a:fillRect/>
          </a:stretch>
        </p:blipFill>
        <p:spPr>
          <a:xfrm>
            <a:off x="66675" y="966630"/>
            <a:ext cx="3292754" cy="2519680"/>
          </a:xfrm>
          <a:prstGeom prst="rect">
            <a:avLst/>
          </a:prstGeom>
        </p:spPr>
      </p:pic>
      <p:pic>
        <p:nvPicPr>
          <p:cNvPr id="3" name="图片 2" descr="C:\Users\Administrator\Desktop\答辩\5.png5"/>
          <p:cNvPicPr>
            <a:picLocks noChangeAspect="1"/>
          </p:cNvPicPr>
          <p:nvPr/>
        </p:nvPicPr>
        <p:blipFill>
          <a:blip r:embed="rId3"/>
          <a:srcRect/>
          <a:stretch>
            <a:fillRect/>
          </a:stretch>
        </p:blipFill>
        <p:spPr>
          <a:xfrm>
            <a:off x="3046730" y="966630"/>
            <a:ext cx="3292754" cy="2519680"/>
          </a:xfrm>
          <a:prstGeom prst="rect">
            <a:avLst/>
          </a:prstGeom>
        </p:spPr>
      </p:pic>
      <p:pic>
        <p:nvPicPr>
          <p:cNvPr id="4" name="图片 3" descr="C:\Users\Administrator\Desktop\答辩\6.png6"/>
          <p:cNvPicPr>
            <a:picLocks noChangeAspect="1"/>
          </p:cNvPicPr>
          <p:nvPr/>
        </p:nvPicPr>
        <p:blipFill>
          <a:blip r:embed="rId4"/>
          <a:srcRect/>
          <a:stretch>
            <a:fillRect/>
          </a:stretch>
        </p:blipFill>
        <p:spPr>
          <a:xfrm>
            <a:off x="5981065" y="966630"/>
            <a:ext cx="3292754" cy="2519680"/>
          </a:xfrm>
          <a:prstGeom prst="rect">
            <a:avLst/>
          </a:prstGeom>
        </p:spPr>
      </p:pic>
      <p:cxnSp>
        <p:nvCxnSpPr>
          <p:cNvPr id="6" name="直接箭头连接符 5"/>
          <p:cNvCxnSpPr/>
          <p:nvPr/>
        </p:nvCxnSpPr>
        <p:spPr>
          <a:xfrm flipH="1" flipV="1">
            <a:off x="973455" y="1269365"/>
            <a:ext cx="7620" cy="179070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2517775" y="1269365"/>
            <a:ext cx="7620" cy="179070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777615" y="1558925"/>
            <a:ext cx="2065020" cy="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3777615" y="2836545"/>
            <a:ext cx="2065020" cy="0"/>
          </a:xfrm>
          <a:prstGeom prst="straightConnector1">
            <a:avLst/>
          </a:prstGeom>
          <a:ln w="22225" cmpd="sng">
            <a:solidFill>
              <a:srgbClr val="C00000"/>
            </a:solidFill>
            <a:prstDash val="lgDash"/>
            <a:tailEnd type="triangle" w="med" len="lg"/>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35635" y="3921760"/>
            <a:ext cx="7981950" cy="82994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随着冲击速度的增大和冲击质量的变化，RC梁的破坏模式由弯曲破坏向弯剪破坏、剪切破坏发生转变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RC梁向剪切破坏的转变对冲击速度比冲击质量更敏感。</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1272540" y="3489325"/>
            <a:ext cx="1169035" cy="306705"/>
          </a:xfrm>
          <a:prstGeom prst="rect">
            <a:avLst/>
          </a:prstGeom>
          <a:noFill/>
        </p:spPr>
        <p:txBody>
          <a:bodyPr wrap="square" rtlCol="0">
            <a:spAutoFit/>
          </a:bodyPr>
          <a:lstStyle/>
          <a:p>
            <a:r>
              <a:rPr lang="en-US" altLang="zh-CN" sz="1400" b="1" i="1">
                <a:latin typeface="Times New Roman" panose="02020603050405020304" pitchFamily="18" charset="0"/>
                <a:ea typeface="微软雅黑" panose="020B0503020204020204" pitchFamily="34" charset="-122"/>
                <a:cs typeface="Times New Roman" panose="02020603050405020304" pitchFamily="18" charset="0"/>
              </a:rPr>
              <a:t>l</a:t>
            </a:r>
            <a:r>
              <a:rPr lang="en-US" altLang="zh-CN" sz="1400">
                <a:latin typeface="微软雅黑" panose="020B0503020204020204" pitchFamily="34" charset="-122"/>
                <a:ea typeface="微软雅黑" panose="020B0503020204020204" pitchFamily="34" charset="-122"/>
              </a:rPr>
              <a:t>=1860mm</a:t>
            </a:r>
            <a:endParaRPr lang="en-US" altLang="zh-CN" sz="1400">
              <a:latin typeface="微软雅黑" panose="020B0503020204020204" pitchFamily="34" charset="-122"/>
              <a:ea typeface="微软雅黑" panose="020B0503020204020204" pitchFamily="34" charset="-122"/>
            </a:endParaRPr>
          </a:p>
        </p:txBody>
      </p:sp>
      <p:sp>
        <p:nvSpPr>
          <p:cNvPr id="14" name="文本框 13"/>
          <p:cNvSpPr txBox="1"/>
          <p:nvPr>
            <p:custDataLst>
              <p:tags r:id="rId5"/>
            </p:custDataLst>
          </p:nvPr>
        </p:nvSpPr>
        <p:spPr>
          <a:xfrm>
            <a:off x="4177665" y="3486785"/>
            <a:ext cx="1169035" cy="306705"/>
          </a:xfrm>
          <a:prstGeom prst="rect">
            <a:avLst/>
          </a:prstGeom>
          <a:noFill/>
        </p:spPr>
        <p:txBody>
          <a:bodyPr wrap="square" rtlCol="0">
            <a:spAutoFit/>
          </a:bodyPr>
          <a:lstStyle/>
          <a:p>
            <a:r>
              <a:rPr lang="en-US" altLang="zh-CN" sz="1400" b="1" i="1">
                <a:latin typeface="Times New Roman" panose="02020603050405020304" pitchFamily="18" charset="0"/>
                <a:ea typeface="微软雅黑" panose="020B0503020204020204" pitchFamily="34" charset="-122"/>
                <a:cs typeface="Times New Roman" panose="02020603050405020304" pitchFamily="18" charset="0"/>
                <a:sym typeface="+mn-ea"/>
              </a:rPr>
              <a:t>l</a:t>
            </a:r>
            <a:r>
              <a:rPr lang="en-US" altLang="zh-CN" sz="1400">
                <a:latin typeface="微软雅黑" panose="020B0503020204020204" pitchFamily="34" charset="-122"/>
                <a:ea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rPr>
              <a:t>2560mm</a:t>
            </a:r>
            <a:endParaRPr lang="en-US" altLang="zh-CN" sz="1400">
              <a:latin typeface="微软雅黑" panose="020B0503020204020204" pitchFamily="34" charset="-122"/>
              <a:ea typeface="微软雅黑" panose="020B0503020204020204" pitchFamily="34" charset="-122"/>
            </a:endParaRPr>
          </a:p>
        </p:txBody>
      </p:sp>
      <p:sp>
        <p:nvSpPr>
          <p:cNvPr id="15" name="文本框 14"/>
          <p:cNvSpPr txBox="1"/>
          <p:nvPr>
            <p:custDataLst>
              <p:tags r:id="rId6"/>
            </p:custDataLst>
          </p:nvPr>
        </p:nvSpPr>
        <p:spPr>
          <a:xfrm>
            <a:off x="7170420" y="3486785"/>
            <a:ext cx="1169035" cy="306705"/>
          </a:xfrm>
          <a:prstGeom prst="rect">
            <a:avLst/>
          </a:prstGeom>
          <a:noFill/>
        </p:spPr>
        <p:txBody>
          <a:bodyPr wrap="square" rtlCol="0">
            <a:spAutoFit/>
          </a:bodyPr>
          <a:lstStyle/>
          <a:p>
            <a:r>
              <a:rPr lang="en-US" altLang="zh-CN" sz="1400" b="1" i="1">
                <a:latin typeface="Times New Roman" panose="02020603050405020304" pitchFamily="18" charset="0"/>
                <a:ea typeface="微软雅黑" panose="020B0503020204020204" pitchFamily="34" charset="-122"/>
                <a:cs typeface="Times New Roman" panose="02020603050405020304" pitchFamily="18" charset="0"/>
                <a:sym typeface="+mn-ea"/>
              </a:rPr>
              <a:t>l</a:t>
            </a:r>
            <a:r>
              <a:rPr lang="en-US" altLang="zh-CN" sz="1400">
                <a:latin typeface="微软雅黑" panose="020B0503020204020204" pitchFamily="34" charset="-122"/>
                <a:ea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rPr>
              <a:t>3560mm</a:t>
            </a:r>
            <a:endParaRPr lang="en-US" altLang="zh-CN" sz="1400">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冲击荷载下RC梁的可靠性分析</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4" name="直接连接符 43"/>
          <p:cNvCxnSpPr/>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438785" y="643255"/>
            <a:ext cx="5209540" cy="368300"/>
          </a:xfrm>
          <a:prstGeom prst="rect">
            <a:avLst/>
          </a:prstGeom>
          <a:noFill/>
        </p:spPr>
        <p:txBody>
          <a:bodyPr wrap="square" rtlCol="0">
            <a:spAutoFit/>
          </a:bodyPr>
          <a:lstStyle/>
          <a:p>
            <a:pPr marL="285750" indent="-285750" algn="l">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rPr>
              <a:t>不同跨度</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失效概率</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0" name="组合 59"/>
          <p:cNvGrpSpPr>
            <a:grpSpLocks noChangeAspect="1"/>
          </p:cNvGrpSpPr>
          <p:nvPr/>
        </p:nvGrpSpPr>
        <p:grpSpPr>
          <a:xfrm>
            <a:off x="345816" y="1148170"/>
            <a:ext cx="3862297" cy="1282135"/>
            <a:chOff x="543" y="1804"/>
            <a:chExt cx="6805" cy="2259"/>
          </a:xfrm>
        </p:grpSpPr>
        <p:grpSp>
          <p:nvGrpSpPr>
            <p:cNvPr id="50" name="组合 49"/>
            <p:cNvGrpSpPr/>
            <p:nvPr/>
          </p:nvGrpSpPr>
          <p:grpSpPr>
            <a:xfrm>
              <a:off x="1203" y="2513"/>
              <a:ext cx="6145" cy="1550"/>
              <a:chOff x="1203" y="2513"/>
              <a:chExt cx="6145" cy="1550"/>
            </a:xfrm>
          </p:grpSpPr>
          <p:grpSp>
            <p:nvGrpSpPr>
              <p:cNvPr id="34" name="组合 33"/>
              <p:cNvGrpSpPr/>
              <p:nvPr/>
            </p:nvGrpSpPr>
            <p:grpSpPr>
              <a:xfrm>
                <a:off x="1308" y="2513"/>
                <a:ext cx="5767" cy="1080"/>
                <a:chOff x="1807" y="3523"/>
                <a:chExt cx="5767" cy="1080"/>
              </a:xfrm>
            </p:grpSpPr>
            <p:cxnSp>
              <p:nvCxnSpPr>
                <p:cNvPr id="2" name="直接连接符 1"/>
                <p:cNvCxnSpPr/>
                <p:nvPr/>
              </p:nvCxnSpPr>
              <p:spPr>
                <a:xfrm>
                  <a:off x="1807" y="3617"/>
                  <a:ext cx="5760" cy="0"/>
                </a:xfrm>
                <a:prstGeom prst="line">
                  <a:avLst/>
                </a:prstGeom>
                <a:ln w="1587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2"/>
                  </p:custDataLst>
                </p:nvPr>
              </p:nvCxnSpPr>
              <p:spPr>
                <a:xfrm>
                  <a:off x="1807" y="4332"/>
                  <a:ext cx="5760" cy="0"/>
                </a:xfrm>
                <a:prstGeom prst="line">
                  <a:avLst/>
                </a:prstGeom>
                <a:ln w="1587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1810" y="3523"/>
                  <a:ext cx="5" cy="89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810" y="3523"/>
                  <a:ext cx="5760" cy="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810" y="4409"/>
                  <a:ext cx="5760" cy="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flipH="1">
                  <a:off x="7570" y="3523"/>
                  <a:ext cx="5" cy="89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6"/>
                  </p:custDataLst>
                </p:nvPr>
              </p:nvCxnSpPr>
              <p:spPr>
                <a:xfrm>
                  <a:off x="2010" y="3617"/>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7"/>
                  </p:custDataLst>
                </p:nvPr>
              </p:nvCxnSpPr>
              <p:spPr>
                <a:xfrm>
                  <a:off x="2298" y="3622"/>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8"/>
                  </p:custDataLst>
                </p:nvPr>
              </p:nvCxnSpPr>
              <p:spPr>
                <a:xfrm>
                  <a:off x="2599" y="3623"/>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2900"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3201"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3502"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3803"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a:off x="4104"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4405" y="3620"/>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5"/>
                  </p:custDataLst>
                </p:nvPr>
              </p:nvCxnSpPr>
              <p:spPr>
                <a:xfrm>
                  <a:off x="4706"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6"/>
                  </p:custDataLst>
                </p:nvPr>
              </p:nvCxnSpPr>
              <p:spPr>
                <a:xfrm>
                  <a:off x="5007"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7"/>
                  </p:custDataLst>
                </p:nvPr>
              </p:nvCxnSpPr>
              <p:spPr>
                <a:xfrm>
                  <a:off x="5308"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8"/>
                  </p:custDataLst>
                </p:nvPr>
              </p:nvCxnSpPr>
              <p:spPr>
                <a:xfrm>
                  <a:off x="5609" y="3620"/>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9"/>
                  </p:custDataLst>
                </p:nvPr>
              </p:nvCxnSpPr>
              <p:spPr>
                <a:xfrm>
                  <a:off x="5910"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0"/>
                  </p:custDataLst>
                </p:nvPr>
              </p:nvCxnSpPr>
              <p:spPr>
                <a:xfrm>
                  <a:off x="6211"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1"/>
                  </p:custDataLst>
                </p:nvPr>
              </p:nvCxnSpPr>
              <p:spPr>
                <a:xfrm>
                  <a:off x="6512" y="3611"/>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2"/>
                  </p:custDataLst>
                </p:nvPr>
              </p:nvCxnSpPr>
              <p:spPr>
                <a:xfrm>
                  <a:off x="6813" y="3620"/>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3"/>
                  </p:custDataLst>
                </p:nvPr>
              </p:nvCxnSpPr>
              <p:spPr>
                <a:xfrm>
                  <a:off x="7068"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4"/>
                  </p:custDataLst>
                </p:nvPr>
              </p:nvCxnSpPr>
              <p:spPr>
                <a:xfrm>
                  <a:off x="7369" y="3626"/>
                  <a:ext cx="0" cy="710"/>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30" name="等腰三角形 29"/>
                <p:cNvSpPr/>
                <p:nvPr/>
              </p:nvSpPr>
              <p:spPr>
                <a:xfrm>
                  <a:off x="2238" y="4431"/>
                  <a:ext cx="119" cy="164"/>
                </a:xfrm>
                <a:prstGeom prst="triangle">
                  <a:avLst/>
                </a:prstGeom>
                <a:noFill/>
                <a:ln w="9525"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custDataLst>
                    <p:tags r:id="rId25"/>
                  </p:custDataLst>
                </p:nvPr>
              </p:nvSpPr>
              <p:spPr>
                <a:xfrm>
                  <a:off x="7009" y="4439"/>
                  <a:ext cx="119" cy="164"/>
                </a:xfrm>
                <a:prstGeom prst="triangle">
                  <a:avLst/>
                </a:prstGeom>
                <a:noFill/>
                <a:ln w="9525"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5" name="直接连接符 34"/>
              <p:cNvCxnSpPr/>
              <p:nvPr/>
            </p:nvCxnSpPr>
            <p:spPr>
              <a:xfrm flipH="1">
                <a:off x="1311" y="3487"/>
                <a:ext cx="10" cy="576"/>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26"/>
                </p:custDataLst>
              </p:nvPr>
            </p:nvCxnSpPr>
            <p:spPr>
              <a:xfrm flipH="1">
                <a:off x="1802" y="3621"/>
                <a:ext cx="7" cy="392"/>
              </a:xfrm>
              <a:prstGeom prst="line">
                <a:avLst/>
              </a:prstGeom>
              <a:ln w="9525"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27"/>
                </p:custDataLst>
              </p:nvPr>
            </p:nvCxnSpPr>
            <p:spPr>
              <a:xfrm flipH="1">
                <a:off x="6562" y="3623"/>
                <a:ext cx="7" cy="392"/>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28"/>
                </p:custDataLst>
              </p:nvPr>
            </p:nvCxnSpPr>
            <p:spPr>
              <a:xfrm flipH="1">
                <a:off x="7076" y="3533"/>
                <a:ext cx="10" cy="53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822" y="3768"/>
                <a:ext cx="4752" cy="7"/>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1302" y="3758"/>
                <a:ext cx="540" cy="4"/>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custDataLst>
                  <p:tags r:id="rId29"/>
                </p:custDataLst>
              </p:nvPr>
            </p:nvCxnSpPr>
            <p:spPr>
              <a:xfrm flipV="1">
                <a:off x="6574" y="3778"/>
                <a:ext cx="515" cy="3"/>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2606" y="3382"/>
                <a:ext cx="3548" cy="432"/>
              </a:xfrm>
              <a:prstGeom prst="rect">
                <a:avLst/>
              </a:prstGeom>
              <a:noFill/>
            </p:spPr>
            <p:txBody>
              <a:bodyPr wrap="square" rtlCol="0">
                <a:spAutoFit/>
              </a:bodyPr>
              <a:lstStyle/>
              <a:p>
                <a:r>
                  <a:rPr lang="en-US" altLang="zh-CN" sz="1000"/>
                  <a:t>B-1:1860 B-2:2560 B-3:3560</a:t>
                </a:r>
                <a:endParaRPr lang="en-US" altLang="zh-CN" sz="1000"/>
              </a:p>
            </p:txBody>
          </p:sp>
          <p:sp>
            <p:nvSpPr>
              <p:cNvPr id="48" name="文本框 47"/>
              <p:cNvSpPr txBox="1"/>
              <p:nvPr>
                <p:custDataLst>
                  <p:tags r:id="rId30"/>
                </p:custDataLst>
              </p:nvPr>
            </p:nvSpPr>
            <p:spPr>
              <a:xfrm>
                <a:off x="1203" y="3421"/>
                <a:ext cx="705" cy="432"/>
              </a:xfrm>
              <a:prstGeom prst="rect">
                <a:avLst/>
              </a:prstGeom>
              <a:noFill/>
            </p:spPr>
            <p:txBody>
              <a:bodyPr wrap="square" rtlCol="0">
                <a:spAutoFit/>
              </a:bodyPr>
              <a:lstStyle/>
              <a:p>
                <a:r>
                  <a:rPr lang="en-US" altLang="zh-CN" sz="1000"/>
                  <a:t>220</a:t>
                </a:r>
                <a:endParaRPr lang="en-US" altLang="zh-CN" sz="1000"/>
              </a:p>
            </p:txBody>
          </p:sp>
          <p:sp>
            <p:nvSpPr>
              <p:cNvPr id="49" name="文本框 48"/>
              <p:cNvSpPr txBox="1"/>
              <p:nvPr>
                <p:custDataLst>
                  <p:tags r:id="rId31"/>
                </p:custDataLst>
              </p:nvPr>
            </p:nvSpPr>
            <p:spPr>
              <a:xfrm>
                <a:off x="6510" y="3421"/>
                <a:ext cx="838" cy="432"/>
              </a:xfrm>
              <a:prstGeom prst="rect">
                <a:avLst/>
              </a:prstGeom>
              <a:noFill/>
            </p:spPr>
            <p:txBody>
              <a:bodyPr wrap="square" rtlCol="0">
                <a:spAutoFit/>
              </a:bodyPr>
              <a:lstStyle/>
              <a:p>
                <a:r>
                  <a:rPr lang="en-US" altLang="zh-CN" sz="1000"/>
                  <a:t>220</a:t>
                </a:r>
                <a:endParaRPr lang="en-US" altLang="zh-CN" sz="1000"/>
              </a:p>
            </p:txBody>
          </p:sp>
        </p:grpSp>
        <p:cxnSp>
          <p:nvCxnSpPr>
            <p:cNvPr id="51" name="直接连接符 50"/>
            <p:cNvCxnSpPr/>
            <p:nvPr/>
          </p:nvCxnSpPr>
          <p:spPr>
            <a:xfrm flipV="1">
              <a:off x="800" y="2502"/>
              <a:ext cx="403" cy="11"/>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32"/>
              </p:custDataLst>
            </p:nvPr>
          </p:nvCxnSpPr>
          <p:spPr>
            <a:xfrm flipV="1">
              <a:off x="800" y="3388"/>
              <a:ext cx="403" cy="11"/>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1007" y="2513"/>
              <a:ext cx="3" cy="870"/>
            </a:xfrm>
            <a:prstGeom prst="straightConnector1">
              <a:avLst/>
            </a:prstGeom>
            <a:ln w="6350" cmpd="sng">
              <a:solidFill>
                <a:srgbClr val="000000"/>
              </a:solidFill>
              <a:prstDash val="solid"/>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rot="10800000">
              <a:off x="543" y="2675"/>
              <a:ext cx="593" cy="562"/>
            </a:xfrm>
            <a:prstGeom prst="rect">
              <a:avLst/>
            </a:prstGeom>
            <a:noFill/>
          </p:spPr>
          <p:txBody>
            <a:bodyPr vert="eaVert" wrap="square" rtlCol="0">
              <a:spAutoFit/>
            </a:bodyPr>
            <a:lstStyle/>
            <a:p>
              <a:r>
                <a:rPr lang="en-US" altLang="zh-CN" sz="1000">
                  <a:ea typeface="+mn-lt"/>
                </a:rPr>
                <a:t>250</a:t>
              </a:r>
              <a:endParaRPr lang="en-US" altLang="zh-CN" sz="1000">
                <a:ea typeface="+mn-lt"/>
              </a:endParaRPr>
            </a:p>
          </p:txBody>
        </p:sp>
        <p:cxnSp>
          <p:nvCxnSpPr>
            <p:cNvPr id="57" name="直接连接符 56"/>
            <p:cNvCxnSpPr/>
            <p:nvPr/>
          </p:nvCxnSpPr>
          <p:spPr>
            <a:xfrm flipV="1">
              <a:off x="1814" y="2277"/>
              <a:ext cx="587" cy="756"/>
            </a:xfrm>
            <a:prstGeom prst="line">
              <a:avLst/>
            </a:prstGeom>
            <a:ln w="63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2401" y="2289"/>
              <a:ext cx="1199" cy="4"/>
            </a:xfrm>
            <a:prstGeom prst="line">
              <a:avLst/>
            </a:prstGeom>
            <a:ln w="63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9" name="文本框 58"/>
            <p:cNvSpPr txBox="1">
              <a:spLocks noChangeAspect="1"/>
            </p:cNvSpPr>
            <p:nvPr/>
          </p:nvSpPr>
          <p:spPr>
            <a:xfrm>
              <a:off x="2432" y="1804"/>
              <a:ext cx="1404" cy="486"/>
            </a:xfrm>
            <a:prstGeom prst="rect">
              <a:avLst/>
            </a:prstGeom>
            <a:noFill/>
          </p:spPr>
          <p:txBody>
            <a:bodyPr wrap="square" rtlCol="0">
              <a:spAutoFit/>
            </a:bodyPr>
            <a:lstStyle/>
            <a:p>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 </a:t>
              </a:r>
              <a:r>
                <a:rPr sz="1000">
                  <a:latin typeface="微软雅黑" panose="020B0503020204020204" pitchFamily="34" charset="-122"/>
                  <a:ea typeface="微软雅黑" panose="020B0503020204020204" pitchFamily="34" charset="-122"/>
                  <a:cs typeface="微软雅黑" panose="020B0503020204020204" pitchFamily="34" charset="-122"/>
                  <a:sym typeface="+mn-ea"/>
                </a:rPr>
                <a:t>Φ8</a:t>
              </a:r>
              <a:r>
                <a:rPr lang="en-US" sz="1000">
                  <a:latin typeface="微软雅黑" panose="020B0503020204020204" pitchFamily="34" charset="-122"/>
                  <a:ea typeface="微软雅黑" panose="020B0503020204020204" pitchFamily="34" charset="-122"/>
                  <a:cs typeface="微软雅黑" panose="020B0503020204020204" pitchFamily="34" charset="-122"/>
                  <a:sym typeface="+mn-ea"/>
                </a:rPr>
                <a:t>@150 </a:t>
              </a:r>
              <a:r>
                <a:rPr lang="en-US" sz="12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aphicFrame>
        <p:nvGraphicFramePr>
          <p:cNvPr id="61" name="表格 60"/>
          <p:cNvGraphicFramePr/>
          <p:nvPr>
            <p:custDataLst>
              <p:tags r:id="rId33"/>
            </p:custDataLst>
          </p:nvPr>
        </p:nvGraphicFramePr>
        <p:xfrm>
          <a:off x="2173287" y="2826384"/>
          <a:ext cx="1844040" cy="1590676"/>
        </p:xfrm>
        <a:graphic>
          <a:graphicData uri="http://schemas.openxmlformats.org/drawingml/2006/table">
            <a:tbl>
              <a:tblPr firstRow="1" bandRow="1">
                <a:tableStyleId>{8A107856-5554-42FB-B03E-39F5DBC370BA}</a:tableStyleId>
              </a:tblPr>
              <a:tblGrid>
                <a:gridCol w="943610"/>
                <a:gridCol w="900430"/>
              </a:tblGrid>
              <a:tr h="397669">
                <a:tc>
                  <a:txBody>
                    <a:bodyPr/>
                    <a:lstStyle/>
                    <a:p>
                      <a:pPr>
                        <a:buNone/>
                      </a:pPr>
                      <a:r>
                        <a:rPr lang="zh-CN" altLang="en-US" sz="1200">
                          <a:latin typeface="微软雅黑" panose="020B0503020204020204" pitchFamily="34" charset="-122"/>
                          <a:ea typeface="微软雅黑" panose="020B0503020204020204" pitchFamily="34" charset="-122"/>
                        </a:rPr>
                        <a:t>组</a:t>
                      </a:r>
                      <a:endParaRPr lang="zh-CN" altLang="en-US" sz="1200">
                        <a:latin typeface="微软雅黑" panose="020B0503020204020204" pitchFamily="34" charset="-122"/>
                        <a:ea typeface="微软雅黑" panose="020B0503020204020204" pitchFamily="34" charset="-122"/>
                      </a:endParaRPr>
                    </a:p>
                  </a:txBody>
                  <a:tcPr anchor="ctr" anchorCtr="1">
                    <a:lnL>
                      <a:noFill/>
                    </a:lnL>
                    <a:lnR>
                      <a:noFill/>
                    </a:lnR>
                    <a:lnT w="12700">
                      <a:solidFill>
                        <a:schemeClr val="tx1"/>
                      </a:solidFill>
                      <a:prstDash val="solid"/>
                    </a:lnT>
                    <a:lnB w="6350">
                      <a:solidFill>
                        <a:schemeClr val="tx1"/>
                      </a:solidFill>
                      <a:prstDash val="solid"/>
                    </a:lnB>
                    <a:lnTlToBr>
                      <a:noFill/>
                    </a:lnTlToBr>
                    <a:lnBlToTr>
                      <a:noFill/>
                    </a:lnBlToTr>
                    <a:solidFill>
                      <a:srgbClr val="000000">
                        <a:alpha val="0"/>
                      </a:srgbClr>
                    </a:solidFill>
                  </a:tcPr>
                </a:tc>
                <a:tc>
                  <a:txBody>
                    <a:bodyPr/>
                    <a:lstStyle/>
                    <a:p>
                      <a:pPr>
                        <a:buNone/>
                      </a:pPr>
                      <a:r>
                        <a:rPr lang="zh-CN" altLang="en-US" sz="1200">
                          <a:latin typeface="微软雅黑" panose="020B0503020204020204" pitchFamily="34" charset="-122"/>
                          <a:ea typeface="微软雅黑" panose="020B0503020204020204" pitchFamily="34" charset="-122"/>
                        </a:rPr>
                        <a:t>跨度</a:t>
                      </a:r>
                      <a:endParaRPr lang="zh-CN" altLang="en-US" sz="1200">
                        <a:latin typeface="微软雅黑" panose="020B0503020204020204" pitchFamily="34" charset="-122"/>
                        <a:ea typeface="微软雅黑" panose="020B0503020204020204" pitchFamily="34" charset="-122"/>
                      </a:endParaRPr>
                    </a:p>
                  </a:txBody>
                  <a:tcPr anchor="ctr" anchorCtr="1">
                    <a:lnL>
                      <a:noFill/>
                    </a:lnL>
                    <a:lnR>
                      <a:noFill/>
                    </a:lnR>
                    <a:lnT w="12700">
                      <a:solidFill>
                        <a:schemeClr val="tx1"/>
                      </a:solidFill>
                      <a:prstDash val="solid"/>
                    </a:lnT>
                    <a:lnB w="6350">
                      <a:solidFill>
                        <a:schemeClr val="tx1"/>
                      </a:solidFill>
                      <a:prstDash val="solid"/>
                    </a:lnB>
                    <a:lnTlToBr>
                      <a:noFill/>
                    </a:lnTlToBr>
                    <a:lnBlToTr>
                      <a:noFill/>
                    </a:lnBlToTr>
                    <a:solidFill>
                      <a:srgbClr val="000000">
                        <a:alpha val="0"/>
                      </a:srgbClr>
                    </a:solidFill>
                  </a:tcPr>
                </a:tc>
              </a:tr>
              <a:tr h="397669">
                <a:tc>
                  <a:txBody>
                    <a:bodyPr/>
                    <a:lstStyle/>
                    <a:p>
                      <a:pPr>
                        <a:buNone/>
                      </a:pPr>
                      <a:r>
                        <a:rPr lang="en-US" altLang="zh-CN" sz="1200">
                          <a:latin typeface="微软雅黑" panose="020B0503020204020204" pitchFamily="34" charset="-122"/>
                          <a:ea typeface="微软雅黑" panose="020B0503020204020204" pitchFamily="34" charset="-122"/>
                        </a:rPr>
                        <a:t>A-1</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w="6350">
                      <a:solidFill>
                        <a:schemeClr val="tx1"/>
                      </a:solidFill>
                      <a:prstDash val="solid"/>
                    </a:lnT>
                    <a:lnB>
                      <a:noFill/>
                    </a:lnB>
                    <a:lnTlToBr>
                      <a:noFill/>
                    </a:lnTlToBr>
                    <a:lnBlToTr>
                      <a:noFill/>
                    </a:lnBlToTr>
                    <a:solidFill>
                      <a:srgbClr val="000000">
                        <a:alpha val="0"/>
                      </a:srgbClr>
                    </a:solidFill>
                  </a:tcPr>
                </a:tc>
                <a:tc>
                  <a:txBody>
                    <a:bodyPr/>
                    <a:lstStyle/>
                    <a:p>
                      <a:pPr>
                        <a:buNone/>
                      </a:pPr>
                      <a:r>
                        <a:rPr lang="en-US" altLang="zh-CN" sz="1200">
                          <a:latin typeface="微软雅黑" panose="020B0503020204020204" pitchFamily="34" charset="-122"/>
                          <a:ea typeface="微软雅黑" panose="020B0503020204020204" pitchFamily="34" charset="-122"/>
                        </a:rPr>
                        <a:t>1860</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w="6350">
                      <a:solidFill>
                        <a:schemeClr val="tx1"/>
                      </a:solidFill>
                      <a:prstDash val="solid"/>
                    </a:lnT>
                    <a:lnB>
                      <a:noFill/>
                    </a:lnB>
                    <a:lnTlToBr>
                      <a:noFill/>
                    </a:lnTlToBr>
                    <a:lnBlToTr>
                      <a:noFill/>
                    </a:lnBlToTr>
                    <a:solidFill>
                      <a:srgbClr val="000000">
                        <a:alpha val="0"/>
                      </a:srgbClr>
                    </a:solidFill>
                  </a:tcPr>
                </a:tc>
              </a:tr>
              <a:tr h="397669">
                <a:tc>
                  <a:txBody>
                    <a:bodyPr/>
                    <a:lstStyle/>
                    <a:p>
                      <a:pPr>
                        <a:buNone/>
                      </a:pPr>
                      <a:r>
                        <a:rPr lang="en-US" altLang="zh-CN" sz="1200">
                          <a:latin typeface="微软雅黑" panose="020B0503020204020204" pitchFamily="34" charset="-122"/>
                          <a:ea typeface="微软雅黑" panose="020B0503020204020204" pitchFamily="34" charset="-122"/>
                        </a:rPr>
                        <a:t>A-2</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a:noFill/>
                    </a:lnB>
                    <a:lnTlToBr>
                      <a:noFill/>
                    </a:lnTlToBr>
                    <a:lnBlToTr>
                      <a:noFill/>
                    </a:lnBlToTr>
                    <a:solidFill>
                      <a:srgbClr val="000000">
                        <a:alpha val="0"/>
                      </a:srgbClr>
                    </a:solidFill>
                  </a:tcPr>
                </a:tc>
                <a:tc>
                  <a:txBody>
                    <a:bodyPr/>
                    <a:lstStyle/>
                    <a:p>
                      <a:pPr>
                        <a:buNone/>
                      </a:pPr>
                      <a:r>
                        <a:rPr lang="en-US" altLang="zh-CN" sz="1200">
                          <a:latin typeface="微软雅黑" panose="020B0503020204020204" pitchFamily="34" charset="-122"/>
                          <a:ea typeface="微软雅黑" panose="020B0503020204020204" pitchFamily="34" charset="-122"/>
                        </a:rPr>
                        <a:t>2560</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a:noFill/>
                    </a:lnB>
                    <a:lnTlToBr>
                      <a:noFill/>
                    </a:lnTlToBr>
                    <a:lnBlToTr>
                      <a:noFill/>
                    </a:lnBlToTr>
                    <a:solidFill>
                      <a:srgbClr val="000000">
                        <a:alpha val="0"/>
                      </a:srgbClr>
                    </a:solidFill>
                  </a:tcPr>
                </a:tc>
              </a:tr>
              <a:tr h="397669">
                <a:tc>
                  <a:txBody>
                    <a:bodyPr/>
                    <a:lstStyle/>
                    <a:p>
                      <a:pPr>
                        <a:buNone/>
                      </a:pPr>
                      <a:r>
                        <a:rPr lang="en-US" altLang="zh-CN" sz="1200">
                          <a:latin typeface="微软雅黑" panose="020B0503020204020204" pitchFamily="34" charset="-122"/>
                          <a:ea typeface="微软雅黑" panose="020B0503020204020204" pitchFamily="34" charset="-122"/>
                        </a:rPr>
                        <a:t>A-3</a:t>
                      </a:r>
                      <a:endParaRPr lang="en-US" altLang="zh-CN" sz="1200">
                        <a:latin typeface="微软雅黑" panose="020B0503020204020204" pitchFamily="34" charset="-122"/>
                        <a:ea typeface="微软雅黑" panose="020B0503020204020204" pitchFamily="34" charset="-122"/>
                      </a:endParaRPr>
                    </a:p>
                  </a:txBody>
                  <a:tcPr anchor="ctr" anchorCtr="1">
                    <a:lnL>
                      <a:noFill/>
                    </a:lnL>
                    <a:lnR>
                      <a:noFill/>
                    </a:lnR>
                    <a:lnT>
                      <a:noFill/>
                    </a:lnT>
                    <a:lnB w="12700">
                      <a:solidFill>
                        <a:schemeClr val="tx1"/>
                      </a:solidFill>
                      <a:prstDash val="solid"/>
                    </a:lnB>
                    <a:lnTlToBr>
                      <a:noFill/>
                    </a:lnTlToBr>
                    <a:lnBlToTr>
                      <a:noFill/>
                    </a:lnBlToTr>
                    <a:solidFill>
                      <a:srgbClr val="000000">
                        <a:alpha val="0"/>
                      </a:srgbClr>
                    </a:solidFill>
                  </a:tcPr>
                </a:tc>
                <a:tc>
                  <a:txBody>
                    <a:bodyPr/>
                    <a:lstStyle/>
                    <a:p>
                      <a:pPr>
                        <a:buNone/>
                      </a:pPr>
                      <a:r>
                        <a:rPr lang="en-US" altLang="zh-CN" sz="1200" dirty="0">
                          <a:latin typeface="微软雅黑" panose="020B0503020204020204" pitchFamily="34" charset="-122"/>
                          <a:ea typeface="微软雅黑" panose="020B0503020204020204" pitchFamily="34" charset="-122"/>
                        </a:rPr>
                        <a:t>3560</a:t>
                      </a:r>
                      <a:endParaRPr lang="en-US" altLang="zh-CN" sz="1200" dirty="0">
                        <a:latin typeface="微软雅黑" panose="020B0503020204020204" pitchFamily="34" charset="-122"/>
                        <a:ea typeface="微软雅黑" panose="020B0503020204020204" pitchFamily="34" charset="-122"/>
                      </a:endParaRPr>
                    </a:p>
                  </a:txBody>
                  <a:tcPr anchor="ctr" anchorCtr="1">
                    <a:lnL>
                      <a:noFill/>
                    </a:lnL>
                    <a:lnR>
                      <a:noFill/>
                    </a:lnR>
                    <a:lnT>
                      <a:noFill/>
                    </a:lnT>
                    <a:lnB w="12700">
                      <a:solidFill>
                        <a:schemeClr val="tx1"/>
                      </a:solidFill>
                      <a:prstDash val="solid"/>
                    </a:lnB>
                    <a:lnTlToBr>
                      <a:noFill/>
                    </a:lnTlToBr>
                    <a:lnBlToTr>
                      <a:noFill/>
                    </a:lnBlToTr>
                    <a:solidFill>
                      <a:srgbClr val="000000">
                        <a:alpha val="0"/>
                      </a:srgbClr>
                    </a:solidFill>
                  </a:tcPr>
                </a:tc>
              </a:tr>
            </a:tbl>
          </a:graphicData>
        </a:graphic>
      </p:graphicFrame>
      <p:grpSp>
        <p:nvGrpSpPr>
          <p:cNvPr id="96" name="组合 95"/>
          <p:cNvGrpSpPr/>
          <p:nvPr/>
        </p:nvGrpSpPr>
        <p:grpSpPr>
          <a:xfrm>
            <a:off x="346075" y="2641600"/>
            <a:ext cx="1673225" cy="2080260"/>
            <a:chOff x="376" y="4242"/>
            <a:chExt cx="2635" cy="3276"/>
          </a:xfrm>
        </p:grpSpPr>
        <p:sp>
          <p:nvSpPr>
            <p:cNvPr id="63" name="矩形 62"/>
            <p:cNvSpPr/>
            <p:nvPr/>
          </p:nvSpPr>
          <p:spPr>
            <a:xfrm>
              <a:off x="1223" y="4729"/>
              <a:ext cx="1130" cy="2051"/>
            </a:xfrm>
            <a:prstGeom prst="rect">
              <a:avLst/>
            </a:prstGeom>
            <a:noFill/>
            <a:ln w="6350"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1410" y="4866"/>
              <a:ext cx="795" cy="1735"/>
            </a:xfrm>
            <a:prstGeom prst="roundRect">
              <a:avLst/>
            </a:prstGeom>
            <a:noFill/>
            <a:ln w="6350" cmpd="sng">
              <a:solidFill>
                <a:srgbClr val="0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454" y="4866"/>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custDataLst>
                <p:tags r:id="rId34"/>
              </p:custDataLst>
            </p:nvPr>
          </p:nvSpPr>
          <p:spPr>
            <a:xfrm>
              <a:off x="2027" y="4866"/>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custDataLst>
                <p:tags r:id="rId35"/>
              </p:custDataLst>
            </p:nvPr>
          </p:nvSpPr>
          <p:spPr>
            <a:xfrm>
              <a:off x="1454" y="6482"/>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custDataLst>
                <p:tags r:id="rId36"/>
              </p:custDataLst>
            </p:nvPr>
          </p:nvSpPr>
          <p:spPr>
            <a:xfrm>
              <a:off x="2027" y="6482"/>
              <a:ext cx="119" cy="119"/>
            </a:xfrm>
            <a:prstGeom prst="ellipse">
              <a:avLst/>
            </a:prstGeom>
            <a:solidFill>
              <a:schemeClr val="tx1"/>
            </a:solidFill>
            <a:ln w="63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p:cNvCxnSpPr/>
            <p:nvPr/>
          </p:nvCxnSpPr>
          <p:spPr>
            <a:xfrm>
              <a:off x="668" y="4717"/>
              <a:ext cx="480" cy="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37"/>
              </p:custDataLst>
            </p:nvPr>
          </p:nvCxnSpPr>
          <p:spPr>
            <a:xfrm>
              <a:off x="668" y="6780"/>
              <a:ext cx="480" cy="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38"/>
              </p:custDataLst>
            </p:nvPr>
          </p:nvCxnSpPr>
          <p:spPr>
            <a:xfrm>
              <a:off x="818" y="4866"/>
              <a:ext cx="330" cy="2"/>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39"/>
              </p:custDataLst>
            </p:nvPr>
          </p:nvCxnSpPr>
          <p:spPr>
            <a:xfrm>
              <a:off x="818" y="6601"/>
              <a:ext cx="330" cy="2"/>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223" y="6842"/>
              <a:ext cx="2" cy="396"/>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40"/>
              </p:custDataLst>
            </p:nvPr>
          </p:nvCxnSpPr>
          <p:spPr>
            <a:xfrm>
              <a:off x="2353" y="6842"/>
              <a:ext cx="2" cy="396"/>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41"/>
              </p:custDataLst>
            </p:nvPr>
          </p:nvCxnSpPr>
          <p:spPr>
            <a:xfrm>
              <a:off x="1421" y="6842"/>
              <a:ext cx="2" cy="29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42"/>
              </p:custDataLst>
            </p:nvPr>
          </p:nvCxnSpPr>
          <p:spPr>
            <a:xfrm>
              <a:off x="2205" y="6842"/>
              <a:ext cx="2" cy="29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1087" y="4875"/>
              <a:ext cx="0" cy="1726"/>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custDataLst>
                <p:tags r:id="rId43"/>
              </p:custDataLst>
            </p:nvPr>
          </p:nvCxnSpPr>
          <p:spPr>
            <a:xfrm flipH="1">
              <a:off x="751" y="4724"/>
              <a:ext cx="1" cy="2056"/>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a:off x="1212" y="7164"/>
              <a:ext cx="1143" cy="6"/>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custDataLst>
                <p:tags r:id="rId44"/>
              </p:custDataLst>
            </p:nvPr>
          </p:nvCxnSpPr>
          <p:spPr>
            <a:xfrm>
              <a:off x="1429" y="7038"/>
              <a:ext cx="776" cy="4"/>
            </a:xfrm>
            <a:prstGeom prst="straightConnector1">
              <a:avLst/>
            </a:prstGeom>
            <a:ln w="6350" cmpd="sng">
              <a:solidFill>
                <a:srgbClr val="000000"/>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a:stCxn id="65" idx="0"/>
            </p:cNvCxnSpPr>
            <p:nvPr/>
          </p:nvCxnSpPr>
          <p:spPr>
            <a:xfrm flipV="1">
              <a:off x="1514" y="4533"/>
              <a:ext cx="199" cy="333"/>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45"/>
              </p:custDataLst>
            </p:nvPr>
          </p:nvCxnSpPr>
          <p:spPr>
            <a:xfrm flipV="1">
              <a:off x="2064" y="4542"/>
              <a:ext cx="199" cy="333"/>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707" y="4546"/>
              <a:ext cx="929" cy="0"/>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1765" y="4242"/>
              <a:ext cx="895" cy="386"/>
            </a:xfrm>
            <a:prstGeom prst="rect">
              <a:avLst/>
            </a:prstGeom>
            <a:noFill/>
          </p:spPr>
          <p:txBody>
            <a:bodyPr wrap="square" rtlCol="0">
              <a:spAutoFit/>
            </a:bodyPr>
            <a:lstStyle/>
            <a:p>
              <a:r>
                <a:rPr lang="en-US" sz="1000">
                  <a:ea typeface="+mn-lt"/>
                  <a:cs typeface="微软雅黑" panose="020B0503020204020204" pitchFamily="34" charset="-122"/>
                  <a:sym typeface="+mn-ea"/>
                </a:rPr>
                <a:t>2</a:t>
              </a:r>
              <a:r>
                <a:rPr sz="1000">
                  <a:ea typeface="+mn-lt"/>
                  <a:cs typeface="微软雅黑" panose="020B0503020204020204" pitchFamily="34" charset="-122"/>
                  <a:sym typeface="+mn-ea"/>
                </a:rPr>
                <a:t>Φ</a:t>
              </a:r>
              <a:r>
                <a:rPr lang="en-US" sz="1000">
                  <a:ea typeface="+mn-lt"/>
                  <a:cs typeface="微软雅黑" panose="020B0503020204020204" pitchFamily="34" charset="-122"/>
                  <a:sym typeface="+mn-ea"/>
                </a:rPr>
                <a:t>16</a:t>
              </a:r>
              <a:endParaRPr lang="en-US" sz="1000">
                <a:ea typeface="+mn-lt"/>
                <a:cs typeface="微软雅黑" panose="020B0503020204020204" pitchFamily="34" charset="-122"/>
                <a:sym typeface="+mn-ea"/>
              </a:endParaRPr>
            </a:p>
          </p:txBody>
        </p:sp>
        <p:cxnSp>
          <p:nvCxnSpPr>
            <p:cNvPr id="89" name="直接连接符 88"/>
            <p:cNvCxnSpPr/>
            <p:nvPr>
              <p:custDataLst>
                <p:tags r:id="rId46"/>
              </p:custDataLst>
            </p:nvPr>
          </p:nvCxnSpPr>
          <p:spPr>
            <a:xfrm flipV="1">
              <a:off x="2219" y="5497"/>
              <a:ext cx="199" cy="333"/>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47"/>
              </p:custDataLst>
            </p:nvPr>
          </p:nvCxnSpPr>
          <p:spPr>
            <a:xfrm flipV="1">
              <a:off x="2412" y="5506"/>
              <a:ext cx="508" cy="4"/>
            </a:xfrm>
            <a:prstGeom prst="line">
              <a:avLst/>
            </a:prstGeom>
            <a:ln w="6350" cmpd="sng">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a:off x="2365" y="5198"/>
              <a:ext cx="647" cy="386"/>
            </a:xfrm>
            <a:prstGeom prst="rect">
              <a:avLst/>
            </a:prstGeom>
            <a:noFill/>
          </p:spPr>
          <p:txBody>
            <a:bodyPr wrap="square" rtlCol="0">
              <a:spAutoFit/>
            </a:bodyPr>
            <a:lstStyle/>
            <a:p>
              <a:r>
                <a:rPr sz="1000">
                  <a:ea typeface="+mn-lt"/>
                  <a:cs typeface="微软雅黑" panose="020B0503020204020204" pitchFamily="34" charset="-122"/>
                  <a:sym typeface="+mn-ea"/>
                </a:rPr>
                <a:t>Φ8</a:t>
              </a:r>
              <a:endParaRPr lang="zh-CN" altLang="en-US" sz="1000">
                <a:ea typeface="+mn-lt"/>
                <a:cs typeface="微软雅黑" panose="020B0503020204020204" pitchFamily="34" charset="-122"/>
                <a:sym typeface="+mn-ea"/>
              </a:endParaRPr>
            </a:p>
          </p:txBody>
        </p:sp>
        <p:sp>
          <p:nvSpPr>
            <p:cNvPr id="92" name="文本框 91"/>
            <p:cNvSpPr txBox="1"/>
            <p:nvPr/>
          </p:nvSpPr>
          <p:spPr>
            <a:xfrm>
              <a:off x="1423" y="7132"/>
              <a:ext cx="736" cy="386"/>
            </a:xfrm>
            <a:prstGeom prst="rect">
              <a:avLst/>
            </a:prstGeom>
            <a:noFill/>
          </p:spPr>
          <p:txBody>
            <a:bodyPr wrap="square" rtlCol="0">
              <a:spAutoFit/>
            </a:bodyPr>
            <a:lstStyle/>
            <a:p>
              <a:r>
                <a:rPr lang="en-US" altLang="zh-CN" sz="1000"/>
                <a:t>150</a:t>
              </a:r>
              <a:endParaRPr lang="en-US" altLang="zh-CN" sz="1000"/>
            </a:p>
          </p:txBody>
        </p:sp>
        <p:sp>
          <p:nvSpPr>
            <p:cNvPr id="93" name="文本框 92"/>
            <p:cNvSpPr txBox="1"/>
            <p:nvPr>
              <p:custDataLst>
                <p:tags r:id="rId48"/>
              </p:custDataLst>
            </p:nvPr>
          </p:nvSpPr>
          <p:spPr>
            <a:xfrm>
              <a:off x="1454" y="6746"/>
              <a:ext cx="736" cy="386"/>
            </a:xfrm>
            <a:prstGeom prst="rect">
              <a:avLst/>
            </a:prstGeom>
            <a:noFill/>
          </p:spPr>
          <p:txBody>
            <a:bodyPr wrap="square" rtlCol="0">
              <a:spAutoFit/>
            </a:bodyPr>
            <a:lstStyle/>
            <a:p>
              <a:r>
                <a:rPr lang="en-US" altLang="zh-CN" sz="1000"/>
                <a:t>100</a:t>
              </a:r>
              <a:endParaRPr lang="en-US" altLang="zh-CN" sz="1000"/>
            </a:p>
          </p:txBody>
        </p:sp>
        <p:sp>
          <p:nvSpPr>
            <p:cNvPr id="94" name="文本框 93"/>
            <p:cNvSpPr txBox="1"/>
            <p:nvPr/>
          </p:nvSpPr>
          <p:spPr>
            <a:xfrm rot="10800000">
              <a:off x="376" y="5584"/>
              <a:ext cx="530" cy="476"/>
            </a:xfrm>
            <a:prstGeom prst="rect">
              <a:avLst/>
            </a:prstGeom>
            <a:noFill/>
          </p:spPr>
          <p:txBody>
            <a:bodyPr vert="eaVert" wrap="square" rtlCol="0">
              <a:spAutoFit/>
            </a:bodyPr>
            <a:lstStyle/>
            <a:p>
              <a:r>
                <a:rPr lang="en-US" altLang="zh-CN" sz="1000"/>
                <a:t>250</a:t>
              </a:r>
              <a:endParaRPr lang="en-US" altLang="zh-CN" sz="1000"/>
            </a:p>
          </p:txBody>
        </p:sp>
        <p:sp>
          <p:nvSpPr>
            <p:cNvPr id="95" name="文本框 94"/>
            <p:cNvSpPr txBox="1"/>
            <p:nvPr>
              <p:custDataLst>
                <p:tags r:id="rId49"/>
              </p:custDataLst>
            </p:nvPr>
          </p:nvSpPr>
          <p:spPr>
            <a:xfrm rot="10800000">
              <a:off x="701" y="5584"/>
              <a:ext cx="530" cy="476"/>
            </a:xfrm>
            <a:prstGeom prst="rect">
              <a:avLst/>
            </a:prstGeom>
            <a:noFill/>
          </p:spPr>
          <p:txBody>
            <a:bodyPr vert="eaVert" wrap="square" rtlCol="0">
              <a:spAutoFit/>
            </a:bodyPr>
            <a:lstStyle/>
            <a:p>
              <a:r>
                <a:rPr lang="en-US" altLang="zh-CN" sz="1000"/>
                <a:t>200</a:t>
              </a:r>
              <a:endParaRPr lang="en-US" altLang="zh-CN" sz="1000"/>
            </a:p>
          </p:txBody>
        </p:sp>
      </p:grpSp>
      <p:grpSp>
        <p:nvGrpSpPr>
          <p:cNvPr id="28" name="组合 27"/>
          <p:cNvGrpSpPr/>
          <p:nvPr/>
        </p:nvGrpSpPr>
        <p:grpSpPr>
          <a:xfrm>
            <a:off x="4284345" y="1179830"/>
            <a:ext cx="4467860" cy="3239770"/>
            <a:chOff x="6747" y="1858"/>
            <a:chExt cx="7036" cy="5102"/>
          </a:xfrm>
        </p:grpSpPr>
        <p:pic>
          <p:nvPicPr>
            <p:cNvPr id="101" name="图片 100" descr="C:\Users\Administrator\Desktop\研三近期\大论文\第五章\图片\箍筋间距2.jpg箍筋间距2"/>
            <p:cNvPicPr>
              <a:picLocks noChangeAspect="1"/>
            </p:cNvPicPr>
            <p:nvPr>
              <p:custDataLst>
                <p:tags r:id="rId50"/>
              </p:custDataLst>
            </p:nvPr>
          </p:nvPicPr>
          <p:blipFill>
            <a:blip r:embed="rId51"/>
            <a:srcRect/>
            <a:stretch>
              <a:fillRect/>
            </a:stretch>
          </p:blipFill>
          <p:spPr>
            <a:xfrm>
              <a:off x="6747" y="1858"/>
              <a:ext cx="6667" cy="5102"/>
            </a:xfrm>
            <a:prstGeom prst="rect">
              <a:avLst/>
            </a:prstGeom>
          </p:spPr>
        </p:pic>
        <p:sp>
          <p:nvSpPr>
            <p:cNvPr id="102" name="文本框 101"/>
            <p:cNvSpPr txBox="1"/>
            <p:nvPr>
              <p:custDataLst>
                <p:tags r:id="rId52"/>
              </p:custDataLst>
            </p:nvPr>
          </p:nvSpPr>
          <p:spPr>
            <a:xfrm>
              <a:off x="7866" y="3155"/>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0.332</a:t>
              </a:r>
              <a:endParaRPr lang="en-US" altLang="zh-CN" sz="1400">
                <a:latin typeface="微软雅黑" panose="020B0503020204020204" pitchFamily="34" charset="-122"/>
                <a:ea typeface="微软雅黑" panose="020B0503020204020204" pitchFamily="34" charset="-122"/>
              </a:endParaRPr>
            </a:p>
          </p:txBody>
        </p:sp>
        <p:sp>
          <p:nvSpPr>
            <p:cNvPr id="103" name="文本框 102"/>
            <p:cNvSpPr txBox="1"/>
            <p:nvPr>
              <p:custDataLst>
                <p:tags r:id="rId53"/>
              </p:custDataLst>
            </p:nvPr>
          </p:nvSpPr>
          <p:spPr>
            <a:xfrm>
              <a:off x="7866" y="4464"/>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0.196</a:t>
              </a:r>
              <a:endParaRPr lang="en-US" altLang="zh-CN" sz="1400">
                <a:latin typeface="微软雅黑" panose="020B0503020204020204" pitchFamily="34" charset="-122"/>
                <a:ea typeface="微软雅黑" panose="020B0503020204020204" pitchFamily="34" charset="-122"/>
              </a:endParaRPr>
            </a:p>
          </p:txBody>
        </p:sp>
        <p:sp>
          <p:nvSpPr>
            <p:cNvPr id="104" name="文本框 103"/>
            <p:cNvSpPr txBox="1"/>
            <p:nvPr>
              <p:custDataLst>
                <p:tags r:id="rId54"/>
              </p:custDataLst>
            </p:nvPr>
          </p:nvSpPr>
          <p:spPr>
            <a:xfrm>
              <a:off x="7866" y="5495"/>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0.076</a:t>
              </a:r>
              <a:endParaRPr lang="en-US" altLang="zh-CN" sz="1400">
                <a:latin typeface="微软雅黑" panose="020B0503020204020204" pitchFamily="34" charset="-122"/>
                <a:ea typeface="微软雅黑" panose="020B0503020204020204" pitchFamily="34" charset="-122"/>
                <a:sym typeface="+mn-ea"/>
              </a:endParaRPr>
            </a:p>
          </p:txBody>
        </p:sp>
        <p:sp>
          <p:nvSpPr>
            <p:cNvPr id="105" name="文本框 104"/>
            <p:cNvSpPr txBox="1"/>
            <p:nvPr>
              <p:custDataLst>
                <p:tags r:id="rId55"/>
              </p:custDataLst>
            </p:nvPr>
          </p:nvSpPr>
          <p:spPr>
            <a:xfrm>
              <a:off x="9475" y="3261"/>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0.318</a:t>
              </a:r>
              <a:endParaRPr lang="en-US" altLang="zh-CN" sz="1400">
                <a:latin typeface="微软雅黑" panose="020B0503020204020204" pitchFamily="34" charset="-122"/>
                <a:ea typeface="微软雅黑" panose="020B0503020204020204" pitchFamily="34" charset="-122"/>
              </a:endParaRPr>
            </a:p>
          </p:txBody>
        </p:sp>
        <p:sp>
          <p:nvSpPr>
            <p:cNvPr id="106" name="文本框 105"/>
            <p:cNvSpPr txBox="1"/>
            <p:nvPr>
              <p:custDataLst>
                <p:tags r:id="rId56"/>
              </p:custDataLst>
            </p:nvPr>
          </p:nvSpPr>
          <p:spPr>
            <a:xfrm>
              <a:off x="9475" y="4557"/>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0.179</a:t>
              </a:r>
              <a:endParaRPr lang="en-US" altLang="zh-CN" sz="1400">
                <a:latin typeface="微软雅黑" panose="020B0503020204020204" pitchFamily="34" charset="-122"/>
                <a:ea typeface="微软雅黑" panose="020B0503020204020204" pitchFamily="34" charset="-122"/>
              </a:endParaRPr>
            </a:p>
          </p:txBody>
        </p:sp>
        <p:sp>
          <p:nvSpPr>
            <p:cNvPr id="107" name="文本框 106"/>
            <p:cNvSpPr txBox="1"/>
            <p:nvPr>
              <p:custDataLst>
                <p:tags r:id="rId57"/>
              </p:custDataLst>
            </p:nvPr>
          </p:nvSpPr>
          <p:spPr>
            <a:xfrm>
              <a:off x="9475" y="5556"/>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0.069</a:t>
              </a:r>
              <a:endParaRPr lang="en-US" altLang="zh-CN" sz="1400">
                <a:latin typeface="微软雅黑" panose="020B0503020204020204" pitchFamily="34" charset="-122"/>
                <a:ea typeface="微软雅黑" panose="020B0503020204020204" pitchFamily="34" charset="-122"/>
              </a:endParaRPr>
            </a:p>
          </p:txBody>
        </p:sp>
        <p:sp>
          <p:nvSpPr>
            <p:cNvPr id="108" name="文本框 107"/>
            <p:cNvSpPr txBox="1"/>
            <p:nvPr>
              <p:custDataLst>
                <p:tags r:id="rId58"/>
              </p:custDataLst>
            </p:nvPr>
          </p:nvSpPr>
          <p:spPr>
            <a:xfrm>
              <a:off x="11535" y="4903"/>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0.132</a:t>
              </a:r>
              <a:endParaRPr lang="en-US" altLang="zh-CN" sz="1400">
                <a:latin typeface="微软雅黑" panose="020B0503020204020204" pitchFamily="34" charset="-122"/>
                <a:ea typeface="微软雅黑" panose="020B0503020204020204" pitchFamily="34" charset="-122"/>
              </a:endParaRPr>
            </a:p>
          </p:txBody>
        </p:sp>
        <p:sp>
          <p:nvSpPr>
            <p:cNvPr id="109" name="文本框 108"/>
            <p:cNvSpPr txBox="1"/>
            <p:nvPr>
              <p:custDataLst>
                <p:tags r:id="rId59"/>
              </p:custDataLst>
            </p:nvPr>
          </p:nvSpPr>
          <p:spPr>
            <a:xfrm>
              <a:off x="11535" y="5656"/>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0.043</a:t>
              </a:r>
              <a:endParaRPr lang="en-US" altLang="zh-CN" sz="1400">
                <a:latin typeface="微软雅黑" panose="020B0503020204020204" pitchFamily="34" charset="-122"/>
                <a:ea typeface="微软雅黑" panose="020B0503020204020204" pitchFamily="34" charset="-122"/>
              </a:endParaRPr>
            </a:p>
          </p:txBody>
        </p:sp>
        <p:sp>
          <p:nvSpPr>
            <p:cNvPr id="110" name="文本框 109"/>
            <p:cNvSpPr txBox="1"/>
            <p:nvPr>
              <p:custDataLst>
                <p:tags r:id="rId60"/>
              </p:custDataLst>
            </p:nvPr>
          </p:nvSpPr>
          <p:spPr>
            <a:xfrm>
              <a:off x="11535" y="3591"/>
              <a:ext cx="140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0.265</a:t>
              </a:r>
              <a:endParaRPr lang="en-US" altLang="zh-CN" sz="1400">
                <a:latin typeface="微软雅黑" panose="020B0503020204020204" pitchFamily="34" charset="-122"/>
                <a:ea typeface="微软雅黑" panose="020B0503020204020204" pitchFamily="34" charset="-122"/>
              </a:endParaRPr>
            </a:p>
          </p:txBody>
        </p:sp>
        <p:sp>
          <p:nvSpPr>
            <p:cNvPr id="112" name="文本框 111"/>
            <p:cNvSpPr txBox="1"/>
            <p:nvPr>
              <p:custDataLst>
                <p:tags r:id="rId61"/>
              </p:custDataLst>
            </p:nvPr>
          </p:nvSpPr>
          <p:spPr>
            <a:xfrm>
              <a:off x="12455" y="2245"/>
              <a:ext cx="1328"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20.18%</a:t>
              </a:r>
              <a:endParaRPr lang="en-US" altLang="zh-CN" sz="1400">
                <a:latin typeface="微软雅黑" panose="020B0503020204020204" pitchFamily="34" charset="-122"/>
                <a:ea typeface="微软雅黑" panose="020B0503020204020204" pitchFamily="34" charset="-122"/>
              </a:endParaRPr>
            </a:p>
          </p:txBody>
        </p:sp>
        <p:sp>
          <p:nvSpPr>
            <p:cNvPr id="114" name="文本框 113"/>
            <p:cNvSpPr txBox="1"/>
            <p:nvPr>
              <p:custDataLst>
                <p:tags r:id="rId62"/>
              </p:custDataLst>
            </p:nvPr>
          </p:nvSpPr>
          <p:spPr>
            <a:xfrm>
              <a:off x="12455" y="2636"/>
              <a:ext cx="1328"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43.42%</a:t>
              </a:r>
              <a:endParaRPr lang="en-US" altLang="zh-CN" sz="1400">
                <a:latin typeface="微软雅黑" panose="020B0503020204020204" pitchFamily="34" charset="-122"/>
                <a:ea typeface="微软雅黑" panose="020B0503020204020204" pitchFamily="34" charset="-122"/>
              </a:endParaRPr>
            </a:p>
          </p:txBody>
        </p:sp>
        <p:sp>
          <p:nvSpPr>
            <p:cNvPr id="116" name="文本框 115"/>
            <p:cNvSpPr txBox="1"/>
            <p:nvPr>
              <p:custDataLst>
                <p:tags r:id="rId63"/>
              </p:custDataLst>
            </p:nvPr>
          </p:nvSpPr>
          <p:spPr>
            <a:xfrm>
              <a:off x="12455" y="3072"/>
              <a:ext cx="1269" cy="483"/>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rPr>
                <a:t>32.65%</a:t>
              </a:r>
              <a:endParaRPr lang="en-US" altLang="zh-CN" sz="1400">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1754315" y="1894983"/>
            <a:ext cx="1357532" cy="1357978"/>
          </a:xfrm>
          <a:prstGeom prst="rect">
            <a:avLst/>
          </a:prstGeom>
        </p:spPr>
      </p:pic>
      <p:cxnSp>
        <p:nvCxnSpPr>
          <p:cNvPr id="12" name="直接连接符 11"/>
          <p:cNvCxnSpPr/>
          <p:nvPr/>
        </p:nvCxnSpPr>
        <p:spPr>
          <a:xfrm>
            <a:off x="3331076" y="1701682"/>
            <a:ext cx="0" cy="1744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3550286" y="2085792"/>
            <a:ext cx="4515945" cy="513715"/>
          </a:xfrm>
          <a:prstGeom prst="rect">
            <a:avLst/>
          </a:prstGeom>
          <a:noFill/>
        </p:spPr>
        <p:txBody>
          <a:bodyPr wrap="square" lIns="51465" tIns="25732" rIns="51465" bIns="25732" rtlCol="0">
            <a:spAutoFit/>
          </a:bodyPr>
          <a:lstStyle>
            <a:defPPr>
              <a:defRPr lang="zh-CN"/>
            </a:defPPr>
            <a:lvl1pPr>
              <a:defRPr sz="2000">
                <a:solidFill>
                  <a:schemeClr val="bg1"/>
                </a:solidFill>
                <a:latin typeface="微软雅黑" panose="020B0503020204020204" pitchFamily="34" charset="-122"/>
                <a:ea typeface="微软雅黑" panose="020B0503020204020204" pitchFamily="34" charset="-122"/>
              </a:defRPr>
            </a:lvl1pPr>
          </a:lstStyle>
          <a:p>
            <a:r>
              <a:rPr lang="en-US" altLang="zh-CN" sz="3005" b="1" dirty="0">
                <a:solidFill>
                  <a:srgbClr val="0070C0"/>
                </a:solidFill>
                <a:latin typeface="微软雅黑" panose="020B0503020204020204" pitchFamily="34" charset="-122"/>
                <a:ea typeface="微软雅黑" panose="020B0503020204020204" pitchFamily="34" charset="-122"/>
              </a:rPr>
              <a:t>6</a:t>
            </a:r>
            <a:r>
              <a:rPr lang="zh-CN" altLang="en-US" sz="3005" b="1" dirty="0">
                <a:solidFill>
                  <a:srgbClr val="0070C0"/>
                </a:solidFill>
                <a:latin typeface="微软雅黑" panose="020B0503020204020204" pitchFamily="34" charset="-122"/>
                <a:ea typeface="微软雅黑" panose="020B0503020204020204" pitchFamily="34" charset="-122"/>
              </a:rPr>
              <a:t>、结论与展望</a:t>
            </a:r>
            <a:endParaRPr lang="zh-CN" altLang="en-US" sz="3005"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12558" y="0"/>
            <a:ext cx="9152856" cy="57199"/>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
        <p:nvSpPr>
          <p:cNvPr id="8" name="矩形 7"/>
          <p:cNvSpPr/>
          <p:nvPr/>
        </p:nvSpPr>
        <p:spPr>
          <a:xfrm>
            <a:off x="-32725" y="4981590"/>
            <a:ext cx="9197662" cy="16635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68680" cy="506730"/>
          </a:xfrm>
          <a:prstGeom prst="rect">
            <a:avLst/>
          </a:prstGeom>
        </p:spPr>
        <p:txBody>
          <a:bodyPr wrap="none">
            <a:spAutoFit/>
          </a:bodyPr>
          <a:lstStyle/>
          <a:p>
            <a:pPr algn="l" defTabSz="685800"/>
            <a:r>
              <a:rPr lang="zh-CN" altLang="en-US" sz="2700" dirty="0">
                <a:solidFill>
                  <a:srgbClr val="25282B"/>
                </a:solidFill>
                <a:latin typeface="微软雅黑" panose="020B0503020204020204" pitchFamily="34" charset="-122"/>
                <a:ea typeface="微软雅黑" panose="020B0503020204020204" pitchFamily="34" charset="-122"/>
                <a:sym typeface="+mn-ea"/>
              </a:rPr>
              <a:t>结论</a:t>
            </a:r>
            <a:endParaRPr lang="zh-CN" altLang="en-US" sz="2700" dirty="0">
              <a:solidFill>
                <a:srgbClr val="25282B"/>
              </a:solidFill>
              <a:latin typeface="微软雅黑" panose="020B0503020204020204" pitchFamily="34" charset="-122"/>
              <a:ea typeface="微软雅黑" panose="020B0503020204020204" pitchFamily="34" charset="-122"/>
              <a:sym typeface="+mn-ea"/>
            </a:endParaRPr>
          </a:p>
        </p:txBody>
      </p:sp>
      <p:cxnSp>
        <p:nvCxnSpPr>
          <p:cNvPr id="44" name="直接连接符 43"/>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45" name="Picture 2" descr="C:\Users\Administrator\Desktop\ujnlogo (1).png"/>
          <p:cNvPicPr>
            <a:picLocks noChangeAspect="1" noChangeArrowheads="1"/>
          </p:cNvPicPr>
          <p:nvPr/>
        </p:nvPicPr>
        <p:blipFill>
          <a:blip r:embed="rId2">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26720" y="782955"/>
            <a:ext cx="8016875" cy="4081780"/>
          </a:xfrm>
          <a:prstGeom prst="rect">
            <a:avLst/>
          </a:prstGeom>
          <a:noFill/>
        </p:spPr>
        <p:txBody>
          <a:bodyPr wrap="square" rtlCol="0">
            <a:noAutofit/>
          </a:bodyPr>
          <a:lstStyle/>
          <a:p>
            <a:pPr marL="285750" indent="-285750" algn="just" fontAlgn="auto">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数值分析表明，冲击荷载下</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梁的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动态响应</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包括局部响应与整体响应两阶段，在局部响应阶段，</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梁的内力与变形分布均随</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冲击过程而发生变化，</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剪切破坏</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易发生在</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局部响应</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阶段，</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弯曲破坏</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则一般发生在后续的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整体响应</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阶段；</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参数分析表明</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混凝土强度、配箍率、冲击速度、冲击质量是影响冲击荷载下RC梁动态响应的关键因素；</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考虑RC梁在冲击荷载下的弯曲破坏、弯剪破坏和剪切破坏三种破坏典型模式，提出了基于弯剪承载力-效应曲线的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破坏模式判别准则</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，准则经验证可行；</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考虑应力波传播效应的</a:t>
            </a:r>
            <a:r>
              <a:rPr lang="en-US" altLang="zh-CN"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IDDOF</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模型</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较为合理的考虑了冲击荷载下RC梁的局部响应与整体响应特征，可以简化计算得到RC梁的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弯剪效应曲线</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，并联合准则对RC梁在冲击荷载下的破坏模式的进行判别；</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4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可靠性分析表明：随着冲击速度和冲击质量的增大，冲击荷载下RC梁的</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破坏模式</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由弯曲破坏向弯剪破坏、剪切</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破坏发生转变</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，且RC梁向剪切破坏的转变对冲击速度比冲击质量更敏感；箍筋间距对冲击荷载下RC梁的失效概率有重要影响，箍筋间距的增大降低了冲击下RC梁的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可靠性</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，提高</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配箍率</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能够有效提高RC梁抗剪能力；梁跨度对冲击荷载下</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梁的可靠性也有影响。</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6" name="图片 15" descr="被撞后的世贸双塔"/>
          <p:cNvPicPr>
            <a:picLocks noChangeAspect="1"/>
          </p:cNvPicPr>
          <p:nvPr>
            <p:custDataLst>
              <p:tags r:id="rId1"/>
            </p:custDataLst>
          </p:nvPr>
        </p:nvPicPr>
        <p:blipFill>
          <a:blip r:embed="rId2"/>
          <a:stretch>
            <a:fillRect/>
          </a:stretch>
        </p:blipFill>
        <p:spPr>
          <a:xfrm>
            <a:off x="448243" y="699270"/>
            <a:ext cx="1848037" cy="1997233"/>
          </a:xfrm>
          <a:prstGeom prst="rect">
            <a:avLst/>
          </a:prstGeom>
        </p:spPr>
      </p:pic>
      <p:pic>
        <p:nvPicPr>
          <p:cNvPr id="17" name="图片 16" descr="图片1"/>
          <p:cNvPicPr>
            <a:picLocks noChangeAspect="1"/>
          </p:cNvPicPr>
          <p:nvPr/>
        </p:nvPicPr>
        <p:blipFill>
          <a:blip r:embed="rId3"/>
          <a:stretch>
            <a:fillRect/>
          </a:stretch>
        </p:blipFill>
        <p:spPr>
          <a:xfrm>
            <a:off x="2419985" y="699135"/>
            <a:ext cx="1945640" cy="2009775"/>
          </a:xfrm>
          <a:prstGeom prst="rect">
            <a:avLst/>
          </a:prstGeom>
        </p:spPr>
      </p:pic>
      <p:pic>
        <p:nvPicPr>
          <p:cNvPr id="18" name="图片 17" descr="九江大桥被撞坍塌"/>
          <p:cNvPicPr>
            <a:picLocks noChangeAspect="1"/>
          </p:cNvPicPr>
          <p:nvPr/>
        </p:nvPicPr>
        <p:blipFill>
          <a:blip r:embed="rId4"/>
          <a:stretch>
            <a:fillRect/>
          </a:stretch>
        </p:blipFill>
        <p:spPr>
          <a:xfrm>
            <a:off x="4505325" y="699135"/>
            <a:ext cx="1645920" cy="2026285"/>
          </a:xfrm>
          <a:prstGeom prst="rect">
            <a:avLst/>
          </a:prstGeom>
        </p:spPr>
      </p:pic>
      <p:pic>
        <p:nvPicPr>
          <p:cNvPr id="19" name="图片 18" descr="1636111297(1)"/>
          <p:cNvPicPr>
            <a:picLocks noChangeAspect="1"/>
          </p:cNvPicPr>
          <p:nvPr/>
        </p:nvPicPr>
        <p:blipFill>
          <a:blip r:embed="rId5"/>
          <a:stretch>
            <a:fillRect/>
          </a:stretch>
        </p:blipFill>
        <p:spPr>
          <a:xfrm>
            <a:off x="6222365" y="679450"/>
            <a:ext cx="1922780" cy="2041525"/>
          </a:xfrm>
          <a:prstGeom prst="rect">
            <a:avLst/>
          </a:prstGeom>
        </p:spPr>
      </p:pic>
      <p:sp>
        <p:nvSpPr>
          <p:cNvPr id="7" name="矩形 6"/>
          <p:cNvSpPr/>
          <p:nvPr/>
        </p:nvSpPr>
        <p:spPr>
          <a:xfrm>
            <a:off x="690253" y="100695"/>
            <a:ext cx="1503680" cy="491490"/>
          </a:xfrm>
          <a:prstGeom prst="rect">
            <a:avLst/>
          </a:prstGeom>
        </p:spPr>
        <p:txBody>
          <a:bodyPr wrap="none">
            <a:spAutoFit/>
          </a:bodyPr>
          <a:lstStyle/>
          <a:p>
            <a:pPr defTabSz="685800"/>
            <a:r>
              <a:rPr lang="zh-CN" altLang="en-US" sz="2600" dirty="0">
                <a:solidFill>
                  <a:srgbClr val="25282B"/>
                </a:solidFill>
                <a:latin typeface="微软雅黑" panose="020B0503020204020204" pitchFamily="34" charset="-122"/>
                <a:ea typeface="微软雅黑" panose="020B0503020204020204" pitchFamily="34" charset="-122"/>
              </a:rPr>
              <a:t>研究背景</a:t>
            </a:r>
            <a:endParaRPr lang="zh-CN" altLang="en-US" sz="2600" dirty="0">
              <a:solidFill>
                <a:srgbClr val="25282B"/>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36" name="Picture 2" descr="C:\Users\Administrator\Desktop\ujnlogo (1).png"/>
          <p:cNvPicPr>
            <a:picLocks noChangeAspect="1" noChangeArrowheads="1"/>
          </p:cNvPicPr>
          <p:nvPr/>
        </p:nvPicPr>
        <p:blipFill>
          <a:blip r:embed="rId6">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21" name="组合 20"/>
          <p:cNvGrpSpPr/>
          <p:nvPr/>
        </p:nvGrpSpPr>
        <p:grpSpPr>
          <a:xfrm>
            <a:off x="0" y="0"/>
            <a:ext cx="652780" cy="797560"/>
            <a:chOff x="22" y="0"/>
            <a:chExt cx="892" cy="1140"/>
          </a:xfrm>
        </p:grpSpPr>
        <p:sp>
          <p:nvSpPr>
            <p:cNvPr id="38" name="等腰三角形 37"/>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文本框 1"/>
          <p:cNvSpPr txBox="1"/>
          <p:nvPr/>
        </p:nvSpPr>
        <p:spPr>
          <a:xfrm>
            <a:off x="852170" y="2787650"/>
            <a:ext cx="1150620" cy="273050"/>
          </a:xfrm>
          <a:prstGeom prst="rect">
            <a:avLst/>
          </a:prstGeom>
          <a:noFill/>
        </p:spPr>
        <p:txBody>
          <a:bodyPr wrap="square" rtlCol="0">
            <a:noAutofit/>
          </a:bodyPr>
          <a:lstStyle/>
          <a:p>
            <a:r>
              <a:rPr lang="zh-CN" altLang="en-US" sz="1600">
                <a:latin typeface="黑体" panose="02010609060101010101" charset="-122"/>
                <a:ea typeface="黑体" panose="02010609060101010101" charset="-122"/>
              </a:rPr>
              <a:t>恐怖袭击</a:t>
            </a:r>
            <a:endParaRPr lang="zh-CN" altLang="en-US" sz="1600">
              <a:latin typeface="黑体" panose="02010609060101010101" charset="-122"/>
              <a:ea typeface="黑体" panose="02010609060101010101" charset="-122"/>
            </a:endParaRPr>
          </a:p>
        </p:txBody>
      </p:sp>
      <p:sp>
        <p:nvSpPr>
          <p:cNvPr id="3" name="文本框 2"/>
          <p:cNvSpPr txBox="1"/>
          <p:nvPr/>
        </p:nvSpPr>
        <p:spPr>
          <a:xfrm>
            <a:off x="2891155" y="2800350"/>
            <a:ext cx="1150620" cy="273050"/>
          </a:xfrm>
          <a:prstGeom prst="rect">
            <a:avLst/>
          </a:prstGeom>
          <a:noFill/>
        </p:spPr>
        <p:txBody>
          <a:bodyPr wrap="square" rtlCol="0">
            <a:noAutofit/>
          </a:bodyPr>
          <a:lstStyle/>
          <a:p>
            <a:r>
              <a:rPr lang="zh-CN" altLang="en-US" sz="1600">
                <a:latin typeface="黑体" panose="02010609060101010101" charset="-122"/>
                <a:ea typeface="黑体" panose="02010609060101010101" charset="-122"/>
              </a:rPr>
              <a:t>化学爆炸</a:t>
            </a:r>
            <a:endParaRPr lang="zh-CN" altLang="en-US" sz="1600">
              <a:latin typeface="黑体" panose="02010609060101010101" charset="-122"/>
              <a:ea typeface="黑体" panose="02010609060101010101" charset="-122"/>
            </a:endParaRPr>
          </a:p>
        </p:txBody>
      </p:sp>
      <p:sp>
        <p:nvSpPr>
          <p:cNvPr id="4" name="文本框 3"/>
          <p:cNvSpPr txBox="1"/>
          <p:nvPr/>
        </p:nvSpPr>
        <p:spPr>
          <a:xfrm>
            <a:off x="4530725" y="2781300"/>
            <a:ext cx="1644650" cy="260985"/>
          </a:xfrm>
          <a:prstGeom prst="rect">
            <a:avLst/>
          </a:prstGeom>
          <a:noFill/>
        </p:spPr>
        <p:txBody>
          <a:bodyPr wrap="square" rtlCol="0">
            <a:noAutofit/>
          </a:bodyPr>
          <a:lstStyle/>
          <a:p>
            <a:r>
              <a:rPr lang="zh-CN" altLang="en-US" sz="1600">
                <a:latin typeface="黑体" panose="02010609060101010101" charset="-122"/>
                <a:ea typeface="黑体" panose="02010609060101010101" charset="-122"/>
              </a:rPr>
              <a:t>车辆船舶撞击</a:t>
            </a:r>
            <a:endParaRPr lang="zh-CN" altLang="en-US" sz="1600">
              <a:latin typeface="黑体" panose="02010609060101010101" charset="-122"/>
              <a:ea typeface="黑体" panose="02010609060101010101" charset="-122"/>
            </a:endParaRPr>
          </a:p>
        </p:txBody>
      </p:sp>
      <p:sp>
        <p:nvSpPr>
          <p:cNvPr id="5" name="文本框 4"/>
          <p:cNvSpPr txBox="1"/>
          <p:nvPr/>
        </p:nvSpPr>
        <p:spPr>
          <a:xfrm>
            <a:off x="6709410" y="2780030"/>
            <a:ext cx="1150620" cy="273050"/>
          </a:xfrm>
          <a:prstGeom prst="rect">
            <a:avLst/>
          </a:prstGeom>
          <a:noFill/>
        </p:spPr>
        <p:txBody>
          <a:bodyPr wrap="square" rtlCol="0">
            <a:noAutofit/>
          </a:bodyPr>
          <a:lstStyle/>
          <a:p>
            <a:r>
              <a:rPr lang="zh-CN" altLang="en-US" sz="1600">
                <a:latin typeface="黑体" panose="02010609060101010101" charset="-122"/>
                <a:ea typeface="黑体" panose="02010609060101010101" charset="-122"/>
              </a:rPr>
              <a:t>重物坠落</a:t>
            </a:r>
            <a:endParaRPr lang="zh-CN" altLang="en-US" sz="1600">
              <a:latin typeface="黑体" panose="02010609060101010101" charset="-122"/>
              <a:ea typeface="黑体" panose="02010609060101010101" charset="-122"/>
            </a:endParaRPr>
          </a:p>
        </p:txBody>
      </p:sp>
      <p:sp>
        <p:nvSpPr>
          <p:cNvPr id="6" name="矩形 5"/>
          <p:cNvSpPr/>
          <p:nvPr/>
        </p:nvSpPr>
        <p:spPr>
          <a:xfrm>
            <a:off x="492760" y="3161030"/>
            <a:ext cx="7653020" cy="436245"/>
          </a:xfrm>
          <a:prstGeom prst="rect">
            <a:avLst/>
          </a:prstGeom>
          <a:solidFill>
            <a:schemeClr val="tx2">
              <a:lumMod val="60000"/>
              <a:lumOff val="40000"/>
            </a:schemeClr>
          </a:solidFill>
          <a:ln>
            <a:gradFill>
              <a:gsLst>
                <a:gs pos="50000">
                  <a:srgbClr val="97C8E1"/>
                </a:gs>
                <a:gs pos="0">
                  <a:srgbClr val="BADAEB"/>
                </a:gs>
                <a:gs pos="100000">
                  <a:srgbClr val="74B5D6"/>
                </a:gs>
              </a:gsLst>
              <a:lin ang="5400000" scaled="1"/>
            </a:gra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9" name="文本框 8"/>
          <p:cNvSpPr txBox="1"/>
          <p:nvPr/>
        </p:nvSpPr>
        <p:spPr>
          <a:xfrm>
            <a:off x="562676" y="3207322"/>
            <a:ext cx="7719695" cy="358140"/>
          </a:xfrm>
          <a:prstGeom prst="rect">
            <a:avLst/>
          </a:prstGeom>
          <a:noFill/>
        </p:spPr>
        <p:txBody>
          <a:bodyPr wrap="square" rtlCol="0">
            <a:noAutofit/>
          </a:bodyPr>
          <a:lstStyle/>
          <a:p>
            <a:r>
              <a:rPr lang="zh-CN" altLang="en-US" sz="1600" dirty="0">
                <a:latin typeface="微软雅黑" panose="020B0503020204020204" pitchFamily="34" charset="-122"/>
                <a:ea typeface="微软雅黑" panose="020B0503020204020204" pitchFamily="34" charset="-122"/>
              </a:rPr>
              <a:t>构件几何尺寸、材料性能以及冲击荷载的离散性，</a:t>
            </a:r>
            <a:r>
              <a:rPr lang="zh-CN" altLang="en-US" sz="1600" kern="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实际结构响应呈现一定的概率性</a:t>
            </a:r>
            <a:endParaRPr lang="zh-CN" altLang="en-US" sz="1600" kern="100" dirty="0">
              <a:effectLst/>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445677" y="3716020"/>
            <a:ext cx="7836694" cy="987578"/>
          </a:xfrm>
          <a:prstGeom prst="rect">
            <a:avLst/>
          </a:prstGeom>
          <a:noFill/>
        </p:spPr>
        <p:txBody>
          <a:bodyPr wrap="square" rtlCol="0">
            <a:spAutoFit/>
          </a:bodyPr>
          <a:lstStyle/>
          <a:p>
            <a:pPr algn="just">
              <a:lnSpc>
                <a:spcPct val="125000"/>
              </a:lnSpc>
            </a:pPr>
            <a:r>
              <a:rPr lang="zh-CN" altLang="en-US" sz="1600" kern="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考虑变量的随机性更能反映结构的实际情况，</a:t>
            </a:r>
            <a:r>
              <a:rPr lang="zh-CN" altLang="en-US" sz="1600" dirty="0">
                <a:latin typeface="微软雅黑" panose="020B0503020204020204" pitchFamily="34" charset="-122"/>
                <a:ea typeface="微软雅黑" panose="020B0503020204020204" pitchFamily="34" charset="-122"/>
                <a:sym typeface="+mn-ea"/>
              </a:rPr>
              <a:t>随着人们对偶然荷载的重视，考虑冲击事故的日益增多和钢筋混凝土结构的广泛应用，且钢筋混凝土梁作为钢筋混凝土结构中的最基本构件，有必要从</a:t>
            </a:r>
            <a:r>
              <a:rPr lang="zh-CN" altLang="en-US" sz="1600" dirty="0">
                <a:solidFill>
                  <a:srgbClr val="C00000"/>
                </a:solidFill>
                <a:latin typeface="微软雅黑" panose="020B0503020204020204" pitchFamily="34" charset="-122"/>
                <a:ea typeface="微软雅黑" panose="020B0503020204020204" pitchFamily="34" charset="-122"/>
                <a:sym typeface="+mn-ea"/>
              </a:rPr>
              <a:t>不确定性</a:t>
            </a:r>
            <a:r>
              <a:rPr lang="zh-CN" altLang="en-US" sz="1600" dirty="0">
                <a:latin typeface="微软雅黑" panose="020B0503020204020204" pitchFamily="34" charset="-122"/>
                <a:ea typeface="微软雅黑" panose="020B0503020204020204" pitchFamily="34" charset="-122"/>
                <a:sym typeface="+mn-ea"/>
              </a:rPr>
              <a:t>角度出发，分析研究其在</a:t>
            </a:r>
            <a:r>
              <a:rPr lang="zh-CN" altLang="en-US" sz="1600" dirty="0">
                <a:solidFill>
                  <a:srgbClr val="C00000"/>
                </a:solidFill>
                <a:latin typeface="微软雅黑" panose="020B0503020204020204" pitchFamily="34" charset="-122"/>
                <a:ea typeface="微软雅黑" panose="020B0503020204020204" pitchFamily="34" charset="-122"/>
                <a:sym typeface="+mn-ea"/>
              </a:rPr>
              <a:t>冲击荷载下的可靠性</a:t>
            </a:r>
            <a:r>
              <a:rPr lang="zh-CN" altLang="en-US" sz="1600" dirty="0">
                <a:latin typeface="微软雅黑" panose="020B0503020204020204" pitchFamily="34" charset="-122"/>
                <a:ea typeface="微软雅黑" panose="020B0503020204020204" pitchFamily="34" charset="-122"/>
                <a:sym typeface="+mn-ea"/>
              </a:rPr>
              <a:t>。</a:t>
            </a:r>
            <a:endParaRPr lang="zh-CN" altLang="en-US" sz="1600" dirty="0">
              <a:latin typeface="微软雅黑" panose="020B0503020204020204" pitchFamily="34" charset="-122"/>
              <a:ea typeface="微软雅黑" panose="020B0503020204020204" pitchFamily="34" charset="-122"/>
              <a:sym typeface="+mn-ea"/>
            </a:endParaRPr>
          </a:p>
        </p:txBody>
      </p:sp>
      <p:cxnSp>
        <p:nvCxnSpPr>
          <p:cNvPr id="8" name="直接连接符 7"/>
          <p:cNvCxnSpPr/>
          <p:nvPr/>
        </p:nvCxnSpPr>
        <p:spPr>
          <a:xfrm>
            <a:off x="496570" y="3578860"/>
            <a:ext cx="7658100" cy="12700"/>
          </a:xfrm>
          <a:prstGeom prst="line">
            <a:avLst/>
          </a:prstGeom>
          <a:ln w="19050" cmpd="sng">
            <a:solidFill>
              <a:schemeClr val="accent1">
                <a:shade val="50000"/>
              </a:schemeClr>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868680" cy="506730"/>
          </a:xfrm>
          <a:prstGeom prst="rect">
            <a:avLst/>
          </a:prstGeom>
        </p:spPr>
        <p:txBody>
          <a:bodyPr wrap="none">
            <a:spAutoFit/>
          </a:bodyPr>
          <a:lstStyle/>
          <a:p>
            <a:pPr algn="l" defTabSz="685800"/>
            <a:r>
              <a:rPr lang="zh-CN" altLang="en-US" sz="2700" dirty="0">
                <a:solidFill>
                  <a:srgbClr val="25282B"/>
                </a:solidFill>
                <a:latin typeface="微软雅黑" panose="020B0503020204020204" pitchFamily="34" charset="-122"/>
                <a:ea typeface="微软雅黑" panose="020B0503020204020204" pitchFamily="34" charset="-122"/>
                <a:sym typeface="+mn-ea"/>
              </a:rPr>
              <a:t>展望</a:t>
            </a:r>
            <a:endParaRPr lang="zh-CN" altLang="en-US" sz="2700" dirty="0">
              <a:solidFill>
                <a:srgbClr val="25282B"/>
              </a:solidFill>
              <a:latin typeface="微软雅黑" panose="020B0503020204020204" pitchFamily="34" charset="-122"/>
              <a:ea typeface="微软雅黑" panose="020B0503020204020204" pitchFamily="34" charset="-122"/>
              <a:sym typeface="+mn-ea"/>
            </a:endParaRPr>
          </a:p>
        </p:txBody>
      </p:sp>
      <p:cxnSp>
        <p:nvCxnSpPr>
          <p:cNvPr id="44" name="直接连接符 43"/>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45" name="Picture 2" descr="C:\Users\Administrator\Desktop\ujnlogo (1).png"/>
          <p:cNvPicPr>
            <a:picLocks noChangeAspect="1" noChangeArrowheads="1"/>
          </p:cNvPicPr>
          <p:nvPr/>
        </p:nvPicPr>
        <p:blipFill>
          <a:blip r:embed="rId2">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26720" y="861060"/>
            <a:ext cx="8016875" cy="4081780"/>
          </a:xfrm>
          <a:prstGeom prst="rect">
            <a:avLst/>
          </a:prstGeom>
          <a:noFill/>
        </p:spPr>
        <p:txBody>
          <a:bodyPr wrap="square" rtlCol="0">
            <a:noAutofit/>
          </a:bodyPr>
          <a:lstStyle/>
          <a:p>
            <a:pPr marL="285750" indent="-285750" algn="just" fontAlgn="auto">
              <a:lnSpc>
                <a:spcPct val="150000"/>
              </a:lnSpc>
              <a:buFont typeface="Arial" panose="020B0604020202020204" pitchFamily="34" charset="0"/>
              <a:buChar char="•"/>
            </a:pPr>
            <a:r>
              <a:rPr sz="1400" dirty="0" err="1">
                <a:latin typeface="微软雅黑" panose="020B0503020204020204" pitchFamily="34" charset="-122"/>
                <a:ea typeface="微软雅黑" panose="020B0503020204020204" pitchFamily="34" charset="-122"/>
                <a:cs typeface="微软雅黑" panose="020B0503020204020204" pitchFamily="34" charset="-122"/>
              </a:rPr>
              <a:t>考虑材料</a:t>
            </a:r>
            <a:r>
              <a:rPr sz="14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应变率</a:t>
            </a:r>
            <a:r>
              <a:rPr sz="1400" dirty="0" err="1">
                <a:latin typeface="微软雅黑" panose="020B0503020204020204" pitchFamily="34" charset="-122"/>
                <a:ea typeface="微软雅黑" panose="020B0503020204020204" pitchFamily="34" charset="-122"/>
                <a:cs typeface="微软雅黑" panose="020B0503020204020204" pitchFamily="34" charset="-122"/>
              </a:rPr>
              <a:t>效应对冲击荷载下RC梁动力响应的影响研究</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需要进</a:t>
            </a:r>
            <a:r>
              <a:rPr sz="1400" dirty="0" err="1">
                <a:latin typeface="微软雅黑" panose="020B0503020204020204" pitchFamily="34" charset="-122"/>
                <a:ea typeface="微软雅黑" panose="020B0503020204020204" pitchFamily="34" charset="-122"/>
                <a:cs typeface="微软雅黑" panose="020B0503020204020204" pitchFamily="34" charset="-122"/>
              </a:rPr>
              <a:t>一步深入</a:t>
            </a:r>
            <a:r>
              <a:rPr lang="zh-CN" sz="1400" dirty="0">
                <a:latin typeface="微软雅黑" panose="020B0503020204020204" pitchFamily="34" charset="-122"/>
                <a:ea typeface="微软雅黑" panose="020B0503020204020204" pitchFamily="34" charset="-122"/>
                <a:cs typeface="微软雅黑" panose="020B0503020204020204" pitchFamily="34" charset="-122"/>
              </a:rPr>
              <a:t>；</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弯剪破坏模式响应复杂，难以从破坏机理方面解释RC梁</a:t>
            </a:r>
            <a:r>
              <a:rPr lang="zh-CN" altLang="en-US" sz="1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弯剪破坏的发生条件</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，本文所提出的破坏模式判别准则中弯剪破坏区域限值通过统计获得，仍需在更充分的试验数据和精确模型分析结果基础上进行进一步研究；</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需要进一步丰富冲击速度与冲击质量数据库，完善荷载参数</a:t>
            </a:r>
            <a:r>
              <a:rPr lang="zh-CN" altLang="en-US" sz="1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统计</a:t>
            </a:r>
            <a:r>
              <a:rPr lang="zh-CN" altLang="en-US" sz="1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特征</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40000"/>
              </a:lnSpc>
              <a:buFont typeface="Arial" panose="020B0604020202020204" pitchFamily="34" charset="0"/>
              <a:buChar char="•"/>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custDataLst>
              <p:tags r:id="rId1"/>
            </p:custDataLst>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custDataLst>
              <p:tags r:id="rId2"/>
            </p:custDataLst>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44" name="直接连接符 43"/>
          <p:cNvCxnSpPr/>
          <p:nvPr>
            <p:custDataLst>
              <p:tags r:id="rId3"/>
            </p:custDataLst>
          </p:nvPr>
        </p:nvCxnSpPr>
        <p:spPr>
          <a:xfrm>
            <a:off x="66910" y="610610"/>
            <a:ext cx="9119870" cy="2540"/>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sp>
        <p:nvSpPr>
          <p:cNvPr id="43" name="矩形 42"/>
          <p:cNvSpPr/>
          <p:nvPr>
            <p:custDataLst>
              <p:tags r:id="rId4"/>
            </p:custDataLst>
          </p:nvPr>
        </p:nvSpPr>
        <p:spPr>
          <a:xfrm>
            <a:off x="690253" y="136445"/>
            <a:ext cx="4576445"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rPr>
              <a:t>冲击荷载下RC梁的可靠性研究</a:t>
            </a:r>
            <a:endParaRPr lang="zh-CN" altLang="en-US" sz="2600" dirty="0">
              <a:solidFill>
                <a:srgbClr val="25282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3" name="表格 2"/>
          <p:cNvGraphicFramePr/>
          <p:nvPr>
            <p:custDataLst>
              <p:tags r:id="rId5"/>
            </p:custDataLst>
          </p:nvPr>
        </p:nvGraphicFramePr>
        <p:xfrm>
          <a:off x="1236345" y="1196975"/>
          <a:ext cx="6423025" cy="993140"/>
        </p:xfrm>
        <a:graphic>
          <a:graphicData uri="http://schemas.openxmlformats.org/drawingml/2006/table">
            <a:tbl>
              <a:tblPr firstRow="1" bandRow="1">
                <a:tableStyleId>{98026AAE-A59C-4E9F-9417-6E562D79C9FB}</a:tableStyleId>
              </a:tblPr>
              <a:tblGrid>
                <a:gridCol w="1284605"/>
                <a:gridCol w="1284605"/>
                <a:gridCol w="1284605"/>
                <a:gridCol w="1284605"/>
                <a:gridCol w="1284605"/>
              </a:tblGrid>
              <a:tr h="381000">
                <a:tc>
                  <a:txBody>
                    <a:bodyPr/>
                    <a:lstStyle/>
                    <a:p>
                      <a:pPr>
                        <a:buNone/>
                      </a:pPr>
                      <a:r>
                        <a:rPr lang="zh-CN" altLang="en-US" sz="1400">
                          <a:latin typeface="微软雅黑" panose="020B0503020204020204" pitchFamily="34" charset="-122"/>
                          <a:ea typeface="微软雅黑" panose="020B0503020204020204" pitchFamily="34" charset="-122"/>
                        </a:rPr>
                        <a:t>盲审</a:t>
                      </a:r>
                      <a:endParaRPr lang="zh-CN" altLang="en-US" sz="1400">
                        <a:latin typeface="微软雅黑" panose="020B0503020204020204" pitchFamily="34" charset="-122"/>
                        <a:ea typeface="微软雅黑" panose="020B0503020204020204" pitchFamily="34" charset="-122"/>
                      </a:endParaRPr>
                    </a:p>
                  </a:txBody>
                  <a:tcPr anchor="ctr" anchorCtr="1"/>
                </a:tc>
                <a:tc>
                  <a:txBody>
                    <a:bodyPr/>
                    <a:lstStyle/>
                    <a:p>
                      <a:pPr>
                        <a:buNone/>
                      </a:pPr>
                      <a:r>
                        <a:rPr lang="en-US" altLang="zh-CN" sz="1400">
                          <a:latin typeface="微软雅黑" panose="020B0503020204020204" pitchFamily="34" charset="-122"/>
                          <a:ea typeface="微软雅黑" panose="020B0503020204020204" pitchFamily="34" charset="-122"/>
                        </a:rPr>
                        <a:t>A</a:t>
                      </a:r>
                      <a:endParaRPr lang="en-US" altLang="zh-CN" sz="1400">
                        <a:latin typeface="微软雅黑" panose="020B0503020204020204" pitchFamily="34" charset="-122"/>
                        <a:ea typeface="微软雅黑" panose="020B0503020204020204" pitchFamily="34" charset="-122"/>
                      </a:endParaRPr>
                    </a:p>
                  </a:txBody>
                  <a:tcPr anchor="ctr" anchorCtr="1"/>
                </a:tc>
                <a:tc>
                  <a:txBody>
                    <a:bodyPr/>
                    <a:lstStyle/>
                    <a:p>
                      <a:pPr>
                        <a:buNone/>
                      </a:pPr>
                      <a:r>
                        <a:rPr lang="en-US" altLang="zh-CN" sz="1400">
                          <a:latin typeface="微软雅黑" panose="020B0503020204020204" pitchFamily="34" charset="-122"/>
                          <a:ea typeface="微软雅黑" panose="020B0503020204020204" pitchFamily="34" charset="-122"/>
                        </a:rPr>
                        <a:t>B</a:t>
                      </a:r>
                      <a:endParaRPr lang="en-US" altLang="zh-CN" sz="1400">
                        <a:latin typeface="微软雅黑" panose="020B0503020204020204" pitchFamily="34" charset="-122"/>
                        <a:ea typeface="微软雅黑" panose="020B0503020204020204" pitchFamily="34" charset="-122"/>
                      </a:endParaRPr>
                    </a:p>
                  </a:txBody>
                  <a:tcPr anchor="ctr" anchorCtr="1"/>
                </a:tc>
                <a:tc>
                  <a:txBody>
                    <a:bodyPr/>
                    <a:lstStyle/>
                    <a:p>
                      <a:pPr>
                        <a:buNone/>
                      </a:pPr>
                      <a:r>
                        <a:rPr lang="en-US" altLang="zh-CN" sz="1400">
                          <a:latin typeface="微软雅黑" panose="020B0503020204020204" pitchFamily="34" charset="-122"/>
                          <a:ea typeface="微软雅黑" panose="020B0503020204020204" pitchFamily="34" charset="-122"/>
                        </a:rPr>
                        <a:t>C</a:t>
                      </a:r>
                      <a:endParaRPr lang="en-US" altLang="zh-CN" sz="1400">
                        <a:latin typeface="微软雅黑" panose="020B0503020204020204" pitchFamily="34" charset="-122"/>
                        <a:ea typeface="微软雅黑" panose="020B0503020204020204" pitchFamily="34" charset="-122"/>
                      </a:endParaRPr>
                    </a:p>
                  </a:txBody>
                  <a:tcPr anchor="ctr" anchorCtr="1"/>
                </a:tc>
                <a:tc>
                  <a:txBody>
                    <a:bodyPr/>
                    <a:lstStyle/>
                    <a:p>
                      <a:pPr>
                        <a:buNone/>
                      </a:pPr>
                      <a:r>
                        <a:rPr lang="en-US" altLang="zh-CN" sz="1400">
                          <a:latin typeface="微软雅黑" panose="020B0503020204020204" pitchFamily="34" charset="-122"/>
                          <a:ea typeface="微软雅黑" panose="020B0503020204020204" pitchFamily="34" charset="-122"/>
                        </a:rPr>
                        <a:t>D</a:t>
                      </a:r>
                      <a:endParaRPr lang="en-US" altLang="zh-CN" sz="1400">
                        <a:latin typeface="微软雅黑" panose="020B0503020204020204" pitchFamily="34" charset="-122"/>
                        <a:ea typeface="微软雅黑" panose="020B0503020204020204" pitchFamily="34" charset="-122"/>
                      </a:endParaRPr>
                    </a:p>
                  </a:txBody>
                  <a:tcPr anchor="ctr" anchorCtr="1"/>
                </a:tc>
              </a:tr>
              <a:tr h="273685">
                <a:tc>
                  <a:txBody>
                    <a:bodyPr/>
                    <a:lstStyle/>
                    <a:p>
                      <a:pP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专家</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1"/>
                </a:tc>
                <a:tc>
                  <a:txBody>
                    <a:bodyPr/>
                    <a:lstStyle/>
                    <a:p>
                      <a:pP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anchor="ctr" anchorCtr="1"/>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nchor="ctr" anchorCtr="1"/>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nchor="ctr" anchorCtr="1"/>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nchor="ctr" anchorCtr="1"/>
                </a:tc>
              </a:tr>
              <a:tr h="307340">
                <a:tc>
                  <a:txBody>
                    <a:bodyPr/>
                    <a:lstStyle/>
                    <a:p>
                      <a:pPr>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专家</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1"/>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nchor="ctr" anchorCtr="1"/>
                </a:tc>
                <a:tc>
                  <a:txBody>
                    <a:bodyPr/>
                    <a:lstStyle/>
                    <a:p>
                      <a:pPr>
                        <a:buNone/>
                      </a:pPr>
                      <a:r>
                        <a:rPr lang="en-US" altLang="zh-CN" sz="1400">
                          <a:latin typeface="微软雅黑" panose="020B0503020204020204" pitchFamily="34" charset="-122"/>
                          <a:ea typeface="微软雅黑" panose="020B0503020204020204" pitchFamily="34" charset="-122"/>
                        </a:rPr>
                        <a:t>√</a:t>
                      </a:r>
                      <a:endParaRPr lang="en-US" altLang="zh-CN" sz="1400">
                        <a:latin typeface="微软雅黑" panose="020B0503020204020204" pitchFamily="34" charset="-122"/>
                        <a:ea typeface="微软雅黑" panose="020B0503020204020204" pitchFamily="34" charset="-122"/>
                      </a:endParaRPr>
                    </a:p>
                  </a:txBody>
                  <a:tcPr anchor="ctr" anchorCtr="1"/>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nchor="ctr" anchorCtr="1"/>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nchor="ctr" anchorCtr="1"/>
                </a:tc>
              </a:tr>
            </a:tbl>
          </a:graphicData>
        </a:graphic>
      </p:graphicFrame>
      <p:sp>
        <p:nvSpPr>
          <p:cNvPr id="4" name="文本框 3"/>
          <p:cNvSpPr txBox="1"/>
          <p:nvPr/>
        </p:nvSpPr>
        <p:spPr>
          <a:xfrm>
            <a:off x="1098550" y="2439670"/>
            <a:ext cx="6982460" cy="783590"/>
          </a:xfrm>
          <a:prstGeom prst="rect">
            <a:avLst/>
          </a:prstGeom>
          <a:noFill/>
        </p:spPr>
        <p:txBody>
          <a:bodyPr wrap="square" rtlCol="0">
            <a:spAutoFit/>
          </a:bodyPr>
          <a:lstStyle/>
          <a:p>
            <a:pPr indent="0" algn="just" fontAlgn="auto">
              <a:lnSpc>
                <a:spcPct val="125000"/>
              </a:lnSpc>
            </a:pPr>
            <a:r>
              <a:rPr>
                <a:latin typeface="微软雅黑" panose="020B0503020204020204" pitchFamily="34" charset="-122"/>
                <a:ea typeface="微软雅黑" panose="020B0503020204020204" pitchFamily="34" charset="-122"/>
                <a:cs typeface="微软雅黑" panose="020B0503020204020204" pitchFamily="34" charset="-122"/>
              </a:rPr>
              <a:t>[1] 张晓燕, 杨涛春, 王银, 等. 冲击荷载下钢筋混凝土梁抗冲击性能研究进展[J]． 济南大学学报（自然科学版）, 2024, 38(1): 网络首发.</a:t>
            </a:r>
            <a:endParaRPr>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1167765" y="3347720"/>
            <a:ext cx="6560185" cy="1322070"/>
          </a:xfrm>
          <a:prstGeom prst="rect">
            <a:avLst/>
          </a:prstGeom>
          <a:noFill/>
        </p:spPr>
        <p:txBody>
          <a:bodyPr wrap="square" rtlCol="0">
            <a:spAutoFit/>
          </a:bodyPr>
          <a:p>
            <a:pPr indent="0" algn="just" fontAlgn="auto">
              <a:lnSpc>
                <a:spcPct val="125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“津西杯”高校学生钢结构创新设计竞赛二等奖；</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25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校级一等奖学金；济南</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大学优秀学生；</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25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第八届研究生学术活动月优秀论文三等奖；</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25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第九届研究生学术活动月优秀论文一等奖</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椭圆 2"/>
          <p:cNvSpPr>
            <a:spLocks noChangeAspect="1"/>
          </p:cNvSpPr>
          <p:nvPr>
            <p:custDataLst>
              <p:tags r:id="rId1"/>
            </p:custDataLst>
          </p:nvPr>
        </p:nvSpPr>
        <p:spPr>
          <a:xfrm>
            <a:off x="38484" y="44952"/>
            <a:ext cx="1512000" cy="1512000"/>
          </a:xfrm>
          <a:prstGeom prst="ellipse">
            <a:avLst/>
          </a:prstGeom>
          <a:solidFill>
            <a:schemeClr val="bg1"/>
          </a:solidFill>
          <a:ln>
            <a:noFill/>
          </a:ln>
          <a:effectLst>
            <a:outerShdw blurRad="292100" dist="1524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 name="图片 5" descr="C:\Users\Administrator\Desktop\研二近期\学术活动月\济大校徽.png济大校徽"/>
          <p:cNvPicPr>
            <a:picLocks noChangeAspect="1"/>
          </p:cNvPicPr>
          <p:nvPr>
            <p:custDataLst>
              <p:tags r:id="rId2"/>
            </p:custDataLst>
          </p:nvPr>
        </p:nvPicPr>
        <p:blipFill>
          <a:blip r:embed="rId3"/>
          <a:srcRect/>
          <a:stretch>
            <a:fillRect/>
          </a:stretch>
        </p:blipFill>
        <p:spPr>
          <a:xfrm>
            <a:off x="186077" y="212045"/>
            <a:ext cx="1151631" cy="1152000"/>
          </a:xfrm>
          <a:prstGeom prst="rect">
            <a:avLst/>
          </a:prstGeom>
        </p:spPr>
      </p:pic>
      <p:sp>
        <p:nvSpPr>
          <p:cNvPr id="9" name="文本框 8"/>
          <p:cNvSpPr txBox="1"/>
          <p:nvPr>
            <p:custDataLst>
              <p:tags r:id="rId4"/>
            </p:custDataLst>
          </p:nvPr>
        </p:nvSpPr>
        <p:spPr>
          <a:xfrm>
            <a:off x="1257055" y="2181695"/>
            <a:ext cx="7921724" cy="784860"/>
          </a:xfrm>
          <a:prstGeom prst="rect">
            <a:avLst/>
          </a:prstGeom>
          <a:noFill/>
        </p:spPr>
        <p:txBody>
          <a:bodyPr wrap="square" rtlCol="0">
            <a:spAutoFit/>
          </a:bodyPr>
          <a:lstStyle/>
          <a:p>
            <a:r>
              <a:rPr lang="zh-CN" altLang="en-US" sz="4505" b="1" dirty="0">
                <a:solidFill>
                  <a:schemeClr val="bg1"/>
                </a:solidFill>
                <a:latin typeface="微软雅黑" panose="020B0503020204020204" pitchFamily="34" charset="-122"/>
                <a:ea typeface="微软雅黑" panose="020B0503020204020204" pitchFamily="34" charset="-122"/>
              </a:rPr>
              <a:t>冲击荷载下RC梁的可靠度研究</a:t>
            </a:r>
            <a:endParaRPr lang="zh-CN" altLang="en-US" sz="4505"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custDataLst>
              <p:tags r:id="rId5"/>
            </p:custDataLst>
          </p:nvPr>
        </p:nvSpPr>
        <p:spPr>
          <a:xfrm>
            <a:off x="7620" y="1762125"/>
            <a:ext cx="9171940" cy="1708785"/>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文本框 6"/>
          <p:cNvSpPr txBox="1"/>
          <p:nvPr>
            <p:custDataLst>
              <p:tags r:id="rId6"/>
            </p:custDataLst>
          </p:nvPr>
        </p:nvSpPr>
        <p:spPr>
          <a:xfrm>
            <a:off x="417195" y="2259965"/>
            <a:ext cx="8352790" cy="737235"/>
          </a:xfrm>
          <a:prstGeom prst="rect">
            <a:avLst/>
          </a:prstGeom>
          <a:noFill/>
        </p:spPr>
        <p:txBody>
          <a:bodyPr wrap="square" rtlCol="0">
            <a:spAutoFit/>
          </a:bodyPr>
          <a:lstStyle/>
          <a:p>
            <a:pPr algn="ctr"/>
            <a:r>
              <a:rPr lang="zh-CN" altLang="en-US" sz="4200">
                <a:solidFill>
                  <a:schemeClr val="bg1"/>
                </a:solidFill>
                <a:latin typeface="微软雅黑" panose="020B0503020204020204" pitchFamily="34" charset="-122"/>
                <a:ea typeface="微软雅黑" panose="020B0503020204020204" pitchFamily="34" charset="-122"/>
              </a:rPr>
              <a:t>恳请各位老师批评指正</a:t>
            </a:r>
            <a:endParaRPr lang="zh-CN" altLang="en-US" sz="420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7"/>
            </p:custDataLst>
          </p:nvPr>
        </p:nvSpPr>
        <p:spPr>
          <a:xfrm>
            <a:off x="2963068" y="805319"/>
            <a:ext cx="3358198" cy="707886"/>
          </a:xfrm>
          <a:prstGeom prst="rect">
            <a:avLst/>
          </a:prstGeom>
          <a:noFill/>
        </p:spPr>
        <p:txBody>
          <a:bodyPr wrap="square" rtlCol="0">
            <a:spAutoFit/>
          </a:bodyPr>
          <a:lstStyle/>
          <a:p>
            <a:r>
              <a:rPr lang="zh-CN" altLang="en-US" sz="4000" dirty="0">
                <a:latin typeface="华文新魏" panose="02010800040101010101" charset="-122"/>
                <a:ea typeface="华文新魏" panose="02010800040101010101" charset="-122"/>
              </a:rPr>
              <a:t>毕业论文答辩</a:t>
            </a:r>
            <a:endParaRPr lang="zh-CN" altLang="en-US" sz="4000" dirty="0">
              <a:latin typeface="华文新魏" panose="02010800040101010101" charset="-122"/>
              <a:ea typeface="华文新魏" panose="02010800040101010101" charset="-122"/>
            </a:endParaRPr>
          </a:p>
        </p:txBody>
      </p:sp>
      <p:sp>
        <p:nvSpPr>
          <p:cNvPr id="11" name="文本框 10"/>
          <p:cNvSpPr txBox="1"/>
          <p:nvPr>
            <p:custDataLst>
              <p:tags r:id="rId8"/>
            </p:custDataLst>
          </p:nvPr>
        </p:nvSpPr>
        <p:spPr>
          <a:xfrm>
            <a:off x="3456940" y="3676015"/>
            <a:ext cx="2370455" cy="1106805"/>
          </a:xfrm>
          <a:prstGeom prst="rect">
            <a:avLst/>
          </a:prstGeom>
          <a:noFill/>
        </p:spPr>
        <p:txBody>
          <a:bodyPr wrap="square" rtlCol="0">
            <a:spAutoFit/>
          </a:bodyPr>
          <a:lstStyle/>
          <a:p>
            <a:pPr fontAlgn="auto">
              <a:lnSpc>
                <a:spcPct val="150000"/>
              </a:lnSpc>
            </a:pPr>
            <a:r>
              <a:rPr lang="zh-CN" altLang="en-US" sz="2200">
                <a:latin typeface="微软雅黑" panose="020B0503020204020204" pitchFamily="34" charset="-122"/>
                <a:ea typeface="微软雅黑" panose="020B0503020204020204" pitchFamily="34" charset="-122"/>
                <a:cs typeface="微软雅黑" panose="020B0503020204020204" pitchFamily="34" charset="-122"/>
              </a:rPr>
              <a:t>答辩人：张晓燕</a:t>
            </a:r>
            <a:endParaRPr lang="zh-CN" altLang="en-US" sz="22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sz="2200">
                <a:latin typeface="微软雅黑" panose="020B0503020204020204" pitchFamily="34" charset="-122"/>
                <a:ea typeface="微软雅黑" panose="020B0503020204020204" pitchFamily="34" charset="-122"/>
                <a:cs typeface="微软雅黑" panose="020B0503020204020204" pitchFamily="34" charset="-122"/>
              </a:rPr>
              <a:t>导</a:t>
            </a:r>
            <a:r>
              <a:rPr lang="en-US" altLang="zh-CN" sz="22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200">
                <a:latin typeface="微软雅黑" panose="020B0503020204020204" pitchFamily="34" charset="-122"/>
                <a:ea typeface="微软雅黑" panose="020B0503020204020204" pitchFamily="34" charset="-122"/>
                <a:cs typeface="微软雅黑" panose="020B0503020204020204" pitchFamily="34" charset="-122"/>
              </a:rPr>
              <a:t>师：杨涛春</a:t>
            </a:r>
            <a:endParaRPr lang="zh-CN" altLang="en-US" sz="22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1503680" cy="491490"/>
          </a:xfrm>
          <a:prstGeom prst="rect">
            <a:avLst/>
          </a:prstGeom>
        </p:spPr>
        <p:txBody>
          <a:bodyPr wrap="none">
            <a:spAutoFit/>
          </a:bodyPr>
          <a:lstStyle/>
          <a:p>
            <a:pPr algn="l" defTabSz="685800"/>
            <a:r>
              <a:rPr lang="zh-CN" altLang="en-US" sz="2600" dirty="0">
                <a:solidFill>
                  <a:srgbClr val="25282B"/>
                </a:solidFill>
                <a:latin typeface="微软雅黑" panose="020B0503020204020204" pitchFamily="34" charset="-122"/>
                <a:ea typeface="微软雅黑" panose="020B0503020204020204" pitchFamily="34" charset="-122"/>
                <a:sym typeface="+mn-ea"/>
              </a:rPr>
              <a:t>研究背景</a:t>
            </a:r>
            <a:endParaRPr lang="zh-CN" altLang="en-US" sz="2600" dirty="0">
              <a:solidFill>
                <a:srgbClr val="25282B"/>
              </a:solidFill>
              <a:latin typeface="微软雅黑" panose="020B0503020204020204" pitchFamily="34" charset="-122"/>
              <a:ea typeface="微软雅黑" panose="020B0503020204020204" pitchFamily="34" charset="-122"/>
              <a:sym typeface="+mn-ea"/>
            </a:endParaRPr>
          </a:p>
        </p:txBody>
      </p:sp>
      <p:cxnSp>
        <p:nvCxnSpPr>
          <p:cNvPr id="44" name="直接连接符 43"/>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45" name="Picture 2" descr="C:\Users\Administrator\Desktop\ujnlogo (1).png"/>
          <p:cNvPicPr>
            <a:picLocks noChangeAspect="1" noChangeArrowheads="1"/>
          </p:cNvPicPr>
          <p:nvPr/>
        </p:nvPicPr>
        <p:blipFill>
          <a:blip r:embed="rId1">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489200" y="883285"/>
            <a:ext cx="3948430" cy="36830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冲击荷载下</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构件的研究进展</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右箭头 2"/>
          <p:cNvSpPr/>
          <p:nvPr/>
        </p:nvSpPr>
        <p:spPr>
          <a:xfrm>
            <a:off x="1120775" y="2686050"/>
            <a:ext cx="6609715" cy="15367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673860" y="2686050"/>
            <a:ext cx="151200" cy="15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198495" y="2686050"/>
            <a:ext cx="151200" cy="15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432935" y="2686050"/>
            <a:ext cx="151200" cy="15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902960" y="2688590"/>
            <a:ext cx="151200" cy="15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287895" y="2686050"/>
            <a:ext cx="151200" cy="15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457960" y="2403475"/>
            <a:ext cx="891540" cy="337185"/>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2010</a:t>
            </a:r>
            <a:endParaRPr lang="en-US" altLang="zh-CN" sz="1600">
              <a:latin typeface="微软雅黑" panose="020B0503020204020204" pitchFamily="34" charset="-122"/>
              <a:ea typeface="微软雅黑" panose="020B0503020204020204" pitchFamily="34" charset="-122"/>
            </a:endParaRPr>
          </a:p>
        </p:txBody>
      </p:sp>
      <p:sp>
        <p:nvSpPr>
          <p:cNvPr id="10" name="文本框 9"/>
          <p:cNvSpPr txBox="1"/>
          <p:nvPr/>
        </p:nvSpPr>
        <p:spPr>
          <a:xfrm>
            <a:off x="2969895" y="2896235"/>
            <a:ext cx="826770" cy="337185"/>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2016</a:t>
            </a:r>
            <a:endParaRPr lang="en-US" altLang="zh-CN" sz="1600">
              <a:latin typeface="微软雅黑" panose="020B0503020204020204" pitchFamily="34" charset="-122"/>
              <a:ea typeface="微软雅黑" panose="020B0503020204020204" pitchFamily="34" charset="-122"/>
            </a:endParaRPr>
          </a:p>
        </p:txBody>
      </p:sp>
      <p:sp>
        <p:nvSpPr>
          <p:cNvPr id="11" name="文本框 10"/>
          <p:cNvSpPr txBox="1"/>
          <p:nvPr/>
        </p:nvSpPr>
        <p:spPr>
          <a:xfrm>
            <a:off x="4175760" y="2896235"/>
            <a:ext cx="826770" cy="337185"/>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2019</a:t>
            </a:r>
            <a:endParaRPr lang="en-US" altLang="zh-CN" sz="1600">
              <a:latin typeface="微软雅黑" panose="020B0503020204020204" pitchFamily="34" charset="-122"/>
              <a:ea typeface="微软雅黑" panose="020B0503020204020204" pitchFamily="34" charset="-122"/>
            </a:endParaRPr>
          </a:p>
        </p:txBody>
      </p:sp>
      <p:sp>
        <p:nvSpPr>
          <p:cNvPr id="12" name="文本框 11"/>
          <p:cNvSpPr txBox="1"/>
          <p:nvPr/>
        </p:nvSpPr>
        <p:spPr>
          <a:xfrm>
            <a:off x="5610860" y="2405380"/>
            <a:ext cx="826770" cy="337185"/>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2021</a:t>
            </a:r>
            <a:endParaRPr lang="en-US" altLang="zh-CN" sz="1600">
              <a:latin typeface="微软雅黑" panose="020B0503020204020204" pitchFamily="34" charset="-122"/>
              <a:ea typeface="微软雅黑" panose="020B0503020204020204" pitchFamily="34" charset="-122"/>
            </a:endParaRPr>
          </a:p>
        </p:txBody>
      </p:sp>
      <p:sp>
        <p:nvSpPr>
          <p:cNvPr id="13" name="文本框 12"/>
          <p:cNvSpPr txBox="1"/>
          <p:nvPr/>
        </p:nvSpPr>
        <p:spPr>
          <a:xfrm>
            <a:off x="6859270" y="2896235"/>
            <a:ext cx="826770" cy="337185"/>
          </a:xfrm>
          <a:prstGeom prst="rect">
            <a:avLst/>
          </a:prstGeom>
          <a:noFill/>
        </p:spPr>
        <p:txBody>
          <a:bodyPr wrap="square" rtlCol="0">
            <a:spAutoFit/>
          </a:bodyPr>
          <a:lstStyle/>
          <a:p>
            <a:r>
              <a:rPr lang="en-US" altLang="zh-CN" sz="1600">
                <a:latin typeface="微软雅黑" panose="020B0503020204020204" pitchFamily="34" charset="-122"/>
                <a:ea typeface="微软雅黑" panose="020B0503020204020204" pitchFamily="34" charset="-122"/>
              </a:rPr>
              <a:t>2022</a:t>
            </a:r>
            <a:endParaRPr lang="en-US" altLang="zh-CN" sz="1600">
              <a:latin typeface="微软雅黑" panose="020B0503020204020204" pitchFamily="34" charset="-122"/>
              <a:ea typeface="微软雅黑" panose="020B0503020204020204" pitchFamily="34" charset="-122"/>
            </a:endParaRPr>
          </a:p>
        </p:txBody>
      </p:sp>
      <p:sp>
        <p:nvSpPr>
          <p:cNvPr id="14" name="文本框 13"/>
          <p:cNvSpPr txBox="1"/>
          <p:nvPr/>
        </p:nvSpPr>
        <p:spPr>
          <a:xfrm>
            <a:off x="999490" y="1867535"/>
            <a:ext cx="2103120" cy="521970"/>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cs typeface="微软雅黑" panose="020B0503020204020204" pitchFamily="34" charset="-122"/>
              </a:rPr>
              <a:t>Cotsovos</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将应力波效应以</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有效长度的概念</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提出</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1055370" y="3253105"/>
            <a:ext cx="2514600" cy="521970"/>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rPr>
              <a:t>构件的</a:t>
            </a:r>
            <a:r>
              <a:rPr lang="zh-CN" altLang="en-US" sz="1400">
                <a:solidFill>
                  <a:srgbClr val="C00000"/>
                </a:solidFill>
                <a:latin typeface="微软雅黑" panose="020B0503020204020204" pitchFamily="34" charset="-122"/>
                <a:ea typeface="微软雅黑" panose="020B0503020204020204" pitchFamily="34" charset="-122"/>
              </a:rPr>
              <a:t>截面特性</a:t>
            </a:r>
            <a:r>
              <a:rPr lang="zh-CN" altLang="en-US" sz="1400">
                <a:latin typeface="微软雅黑" panose="020B0503020204020204" pitchFamily="34" charset="-122"/>
                <a:ea typeface="微软雅黑" panose="020B0503020204020204" pitchFamily="34" charset="-122"/>
              </a:rPr>
              <a:t>和</a:t>
            </a:r>
            <a:r>
              <a:rPr lang="zh-CN" altLang="en-US" sz="1400">
                <a:solidFill>
                  <a:srgbClr val="C00000"/>
                </a:solidFill>
                <a:latin typeface="微软雅黑" panose="020B0503020204020204" pitchFamily="34" charset="-122"/>
                <a:ea typeface="微软雅黑" panose="020B0503020204020204" pitchFamily="34" charset="-122"/>
              </a:rPr>
              <a:t>冲击物特性</a:t>
            </a:r>
            <a:r>
              <a:rPr lang="en-US" altLang="zh-CN" sz="1400">
                <a:solidFill>
                  <a:srgbClr val="C00000"/>
                </a:solidFill>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Kishi</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Fujikake</a:t>
            </a:r>
            <a:r>
              <a:rPr lang="zh-CN" altLang="en-US" sz="1400">
                <a:latin typeface="微软雅黑" panose="020B0503020204020204" pitchFamily="34" charset="-122"/>
                <a:ea typeface="微软雅黑" panose="020B0503020204020204" pitchFamily="34" charset="-122"/>
              </a:rPr>
              <a:t>、易伟建</a:t>
            </a:r>
            <a:endParaRPr lang="zh-CN" altLang="en-US" sz="1400">
              <a:latin typeface="微软雅黑" panose="020B0503020204020204" pitchFamily="34" charset="-122"/>
              <a:ea typeface="微软雅黑" panose="020B0503020204020204" pitchFamily="34" charset="-122"/>
            </a:endParaRPr>
          </a:p>
        </p:txBody>
      </p:sp>
      <p:sp>
        <p:nvSpPr>
          <p:cNvPr id="16" name="文本框 15"/>
          <p:cNvSpPr txBox="1"/>
          <p:nvPr/>
        </p:nvSpPr>
        <p:spPr>
          <a:xfrm>
            <a:off x="3101975" y="1867535"/>
            <a:ext cx="2023110" cy="521970"/>
          </a:xfrm>
          <a:prstGeom prst="rect">
            <a:avLst/>
          </a:prstGeom>
          <a:noFill/>
        </p:spPr>
        <p:txBody>
          <a:bodyPr wrap="square" rtlCol="0">
            <a:spAutoFit/>
          </a:bodyPr>
          <a:lstStyle/>
          <a:p>
            <a:r>
              <a:rPr lang="en-US" altLang="zh-CN" sz="140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梁的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剪切与弯曲破坏</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易伟建</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nvSpPr>
        <p:spPr>
          <a:xfrm>
            <a:off x="3596005" y="3233420"/>
            <a:ext cx="2747645" cy="953135"/>
          </a:xfrm>
          <a:prstGeom prst="rect">
            <a:avLst/>
          </a:prstGeom>
          <a:noFill/>
        </p:spPr>
        <p:txBody>
          <a:bodyPr wrap="square" rtlCol="0">
            <a:spAutoFit/>
          </a:bodyPr>
          <a:lstStyle/>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冲击下</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桥梁、明洞</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可靠度</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分析西南交通大学</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落锤冲击作用的</a:t>
            </a:r>
            <a:r>
              <a:rPr lang="zh-CN" altLang="en-US" sz="1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冲击力</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特征</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郝洪</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nvSpPr>
        <p:spPr>
          <a:xfrm>
            <a:off x="5686425" y="1515110"/>
            <a:ext cx="1999615" cy="953135"/>
          </a:xfrm>
          <a:prstGeom prst="rect">
            <a:avLst/>
          </a:prstGeom>
          <a:noFill/>
        </p:spPr>
        <p:txBody>
          <a:bodyPr wrap="square" rtlCol="0">
            <a:spAutoFit/>
          </a:bodyPr>
          <a:lstStyle/>
          <a:p>
            <a:r>
              <a:rPr lang="zh-CN" altLang="en-US" sz="1400">
                <a:solidFill>
                  <a:srgbClr val="C00000"/>
                </a:solidFill>
                <a:latin typeface="微软雅黑" panose="020B0503020204020204" pitchFamily="34" charset="-122"/>
                <a:ea typeface="微软雅黑" panose="020B0503020204020204" pitchFamily="34" charset="-122"/>
              </a:rPr>
              <a:t>不对称</a:t>
            </a:r>
            <a:r>
              <a:rPr lang="zh-CN" altLang="en-US" sz="1400">
                <a:latin typeface="微软雅黑" panose="020B0503020204020204" pitchFamily="34" charset="-122"/>
                <a:ea typeface="微软雅黑" panose="020B0503020204020204" pitchFamily="34" charset="-122"/>
              </a:rPr>
              <a:t>的冲击</a:t>
            </a:r>
            <a:endParaRPr lang="zh-CN" altLang="en-US" sz="1400">
              <a:latin typeface="微软雅黑" panose="020B0503020204020204" pitchFamily="34" charset="-122"/>
              <a:ea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rPr>
              <a:t>西南交通大学</a:t>
            </a:r>
            <a:endParaRPr lang="zh-CN" altLang="en-US" sz="1400">
              <a:latin typeface="微软雅黑" panose="020B0503020204020204" pitchFamily="34" charset="-122"/>
              <a:ea typeface="微软雅黑" panose="020B0503020204020204" pitchFamily="34" charset="-122"/>
            </a:endParaRPr>
          </a:p>
          <a:p>
            <a:r>
              <a:rPr lang="zh-CN" altLang="en-US" sz="1400">
                <a:solidFill>
                  <a:srgbClr val="C00000"/>
                </a:solidFill>
                <a:latin typeface="微软雅黑" panose="020B0503020204020204" pitchFamily="34" charset="-122"/>
                <a:ea typeface="微软雅黑" panose="020B0503020204020204" pitchFamily="34" charset="-122"/>
              </a:rPr>
              <a:t>梁柱节点</a:t>
            </a:r>
            <a:r>
              <a:rPr lang="zh-CN" altLang="en-US" sz="1400">
                <a:latin typeface="微软雅黑" panose="020B0503020204020204" pitchFamily="34" charset="-122"/>
                <a:ea typeface="微软雅黑" panose="020B0503020204020204" pitchFamily="34" charset="-122"/>
              </a:rPr>
              <a:t>的抗冲击特性</a:t>
            </a:r>
            <a:endParaRPr lang="zh-CN" altLang="en-US" sz="1400">
              <a:latin typeface="微软雅黑" panose="020B0503020204020204" pitchFamily="34" charset="-122"/>
              <a:ea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rPr>
              <a:t>郝洪</a:t>
            </a:r>
            <a:endParaRPr lang="zh-CN" altLang="en-US" sz="1400">
              <a:latin typeface="微软雅黑" panose="020B0503020204020204" pitchFamily="34" charset="-122"/>
              <a:ea typeface="微软雅黑" panose="020B0503020204020204" pitchFamily="34" charset="-122"/>
            </a:endParaRPr>
          </a:p>
        </p:txBody>
      </p:sp>
      <p:sp>
        <p:nvSpPr>
          <p:cNvPr id="20" name="矩形 19"/>
          <p:cNvSpPr/>
          <p:nvPr/>
        </p:nvSpPr>
        <p:spPr>
          <a:xfrm>
            <a:off x="1014095" y="4293870"/>
            <a:ext cx="6878320" cy="363220"/>
          </a:xfrm>
          <a:prstGeom prst="rect">
            <a:avLst/>
          </a:prstGeom>
          <a:solidFill>
            <a:schemeClr val="tx2">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014095" y="4317365"/>
            <a:ext cx="6990080" cy="33718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工作进展：</a:t>
            </a:r>
            <a:r>
              <a:rPr lang="zh-CN" altLang="en-US" sz="1600" dirty="0">
                <a:solidFill>
                  <a:schemeClr val="tx1"/>
                </a:solidFill>
                <a:latin typeface="微软雅黑" panose="020B0503020204020204" pitchFamily="34" charset="-122"/>
                <a:ea typeface="微软雅黑" panose="020B0503020204020204" pitchFamily="34" charset="-122"/>
              </a:rPr>
              <a:t>抗冲击设计方法（理论模型）、破坏模式判别、可靠性分析</a:t>
            </a:r>
            <a:endParaRPr lang="zh-CN" altLang="en-US" sz="1600" dirty="0">
              <a:solidFill>
                <a:schemeClr val="tx1"/>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1020445" y="4658360"/>
            <a:ext cx="6858000" cy="0"/>
          </a:xfrm>
          <a:prstGeom prst="line">
            <a:avLst/>
          </a:prstGeom>
          <a:ln w="15875" cmpd="sng">
            <a:solidFill>
              <a:schemeClr val="accent1">
                <a:shade val="50000"/>
              </a:schemeClr>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1554480" cy="506730"/>
          </a:xfrm>
          <a:prstGeom prst="rect">
            <a:avLst/>
          </a:prstGeom>
        </p:spPr>
        <p:txBody>
          <a:bodyPr wrap="none">
            <a:spAutoFit/>
          </a:bodyPr>
          <a:lstStyle/>
          <a:p>
            <a:pPr algn="l" defTabSz="685800"/>
            <a:r>
              <a:rPr lang="zh-CN" altLang="en-US" sz="2700" dirty="0">
                <a:solidFill>
                  <a:srgbClr val="25282B"/>
                </a:solidFill>
                <a:latin typeface="微软雅黑" panose="020B0503020204020204" pitchFamily="34" charset="-122"/>
                <a:ea typeface="微软雅黑" panose="020B0503020204020204" pitchFamily="34" charset="-122"/>
                <a:sym typeface="+mn-ea"/>
              </a:rPr>
              <a:t>研究背景</a:t>
            </a:r>
            <a:endParaRPr lang="zh-CN" altLang="en-US" sz="2700" dirty="0">
              <a:solidFill>
                <a:srgbClr val="25282B"/>
              </a:solidFill>
              <a:latin typeface="微软雅黑" panose="020B0503020204020204" pitchFamily="34" charset="-122"/>
              <a:ea typeface="微软雅黑" panose="020B0503020204020204" pitchFamily="34" charset="-122"/>
              <a:sym typeface="+mn-ea"/>
            </a:endParaRPr>
          </a:p>
        </p:txBody>
      </p:sp>
      <p:cxnSp>
        <p:nvCxnSpPr>
          <p:cNvPr id="44" name="直接连接符 43"/>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45" name="Picture 2" descr="C:\Users\Administrator\Desktop\ujnlogo (1).png"/>
          <p:cNvPicPr>
            <a:picLocks noChangeAspect="1" noChangeArrowheads="1"/>
          </p:cNvPicPr>
          <p:nvPr/>
        </p:nvPicPr>
        <p:blipFill>
          <a:blip r:embed="rId1">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249555" y="1301115"/>
            <a:ext cx="2542540" cy="1476375"/>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黑体" panose="02010609060101010101" charset="-122"/>
              </a:rPr>
              <a:t>基于简化模型的理论计算；</a:t>
            </a:r>
            <a:endParaRPr lang="zh-CN" altLang="en-US">
              <a:latin typeface="黑体" panose="02010609060101010101" charset="-122"/>
              <a:ea typeface="黑体" panose="02010609060101010101" charset="-122"/>
              <a:cs typeface="黑体" panose="02010609060101010101" charset="-122"/>
            </a:endParaRPr>
          </a:p>
          <a:p>
            <a:pPr marL="285750" indent="-285750">
              <a:buFont typeface="Arial" panose="020B0604020202020204" pitchFamily="34" charset="0"/>
              <a:buChar char="•"/>
            </a:pPr>
            <a:endParaRPr lang="zh-CN" altLang="en-US">
              <a:latin typeface="黑体" panose="02010609060101010101" charset="-122"/>
              <a:ea typeface="黑体" panose="02010609060101010101" charset="-122"/>
              <a:cs typeface="黑体" panose="02010609060101010101" charset="-122"/>
            </a:endParaRPr>
          </a:p>
          <a:p>
            <a:pPr marL="285750" indent="-285750">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黑体" panose="02010609060101010101" charset="-122"/>
              </a:rPr>
              <a:t>基于试验数据统计的经验方法。</a:t>
            </a:r>
            <a:endParaRPr lang="zh-CN" altLang="en-US">
              <a:latin typeface="微软雅黑" panose="020B0503020204020204" pitchFamily="34" charset="-122"/>
              <a:ea typeface="微软雅黑" panose="020B0503020204020204" pitchFamily="34" charset="-122"/>
              <a:cs typeface="黑体" panose="02010609060101010101" charset="-122"/>
            </a:endParaRPr>
          </a:p>
        </p:txBody>
      </p:sp>
      <p:grpSp>
        <p:nvGrpSpPr>
          <p:cNvPr id="13" name="组合 12"/>
          <p:cNvGrpSpPr/>
          <p:nvPr/>
        </p:nvGrpSpPr>
        <p:grpSpPr>
          <a:xfrm>
            <a:off x="249555" y="836930"/>
            <a:ext cx="2541270" cy="378460"/>
            <a:chOff x="248" y="1871"/>
            <a:chExt cx="4002" cy="596"/>
          </a:xfrm>
        </p:grpSpPr>
        <p:sp>
          <p:nvSpPr>
            <p:cNvPr id="11" name="矩形 10"/>
            <p:cNvSpPr/>
            <p:nvPr/>
          </p:nvSpPr>
          <p:spPr>
            <a:xfrm>
              <a:off x="248" y="1871"/>
              <a:ext cx="4002" cy="59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48" y="1871"/>
              <a:ext cx="4003" cy="596"/>
            </a:xfrm>
            <a:prstGeom prst="rect">
              <a:avLst/>
            </a:prstGeom>
            <a:solidFill>
              <a:schemeClr val="tx2">
                <a:lumMod val="60000"/>
                <a:lumOff val="40000"/>
              </a:schemeClr>
            </a:solidFill>
          </p:spPr>
          <p:txBody>
            <a:bodyPr wrap="square" rtlCol="0">
              <a:noAutofit/>
            </a:bodyPr>
            <a:lstStyle/>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RC梁的抗冲击设计方法</a:t>
              </a:r>
              <a:endParaRPr lang="zh-CN" altLang="en-US"/>
            </a:p>
            <a:p>
              <a:endParaRPr lang="zh-CN" altLang="en-US"/>
            </a:p>
          </p:txBody>
        </p:sp>
      </p:grpSp>
      <p:cxnSp>
        <p:nvCxnSpPr>
          <p:cNvPr id="15" name="直接连接符 14"/>
          <p:cNvCxnSpPr/>
          <p:nvPr/>
        </p:nvCxnSpPr>
        <p:spPr>
          <a:xfrm flipH="1">
            <a:off x="2986405" y="730885"/>
            <a:ext cx="6350" cy="4096385"/>
          </a:xfrm>
          <a:prstGeom prst="line">
            <a:avLst/>
          </a:prstGeom>
          <a:ln w="19050" cmpd="sng">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47345" y="2998470"/>
            <a:ext cx="2541270" cy="1753235"/>
          </a:xfrm>
          <a:prstGeom prst="rect">
            <a:avLst/>
          </a:prstGeom>
          <a:noFill/>
        </p:spPr>
        <p:txBody>
          <a:bodyPr wrap="square" rtlCol="0">
            <a:spAutoFit/>
          </a:bodyPr>
          <a:lstStyle/>
          <a:p>
            <a:pPr indent="0" algn="just" fontAlgn="auto"/>
            <a:r>
              <a:rPr lang="zh-CN" altLang="en-US">
                <a:latin typeface="微软雅黑" panose="020B0503020204020204" pitchFamily="34" charset="-122"/>
                <a:ea typeface="微软雅黑" panose="020B0503020204020204" pitchFamily="34" charset="-122"/>
                <a:cs typeface="微软雅黑" panose="020B0503020204020204" pitchFamily="34" charset="-122"/>
              </a:rPr>
              <a:t>冲击荷载下RC梁的评估方法虽然较多，但</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差异较大</a:t>
            </a:r>
            <a:r>
              <a:rPr lang="zh-CN" altLang="en-US">
                <a:latin typeface="微软雅黑" panose="020B0503020204020204" pitchFamily="34" charset="-122"/>
                <a:ea typeface="微软雅黑" panose="020B0503020204020204" pitchFamily="34" charset="-122"/>
                <a:cs typeface="微软雅黑" panose="020B0503020204020204" pitchFamily="34" charset="-122"/>
              </a:rPr>
              <a:t>，考虑</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因素不全</a:t>
            </a:r>
            <a:r>
              <a:rPr lang="zh-CN" altLang="en-US">
                <a:latin typeface="微软雅黑" panose="020B0503020204020204" pitchFamily="34" charset="-122"/>
                <a:ea typeface="微软雅黑" panose="020B0503020204020204" pitchFamily="34" charset="-122"/>
                <a:cs typeface="微软雅黑" panose="020B0503020204020204" pitchFamily="34" charset="-122"/>
              </a:rPr>
              <a:t>，仍需在</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充分的试验数据和精确模型分析</a:t>
            </a:r>
            <a:r>
              <a:rPr lang="zh-CN" altLang="en-US">
                <a:latin typeface="微软雅黑" panose="020B0503020204020204" pitchFamily="34" charset="-122"/>
                <a:ea typeface="微软雅黑" panose="020B0503020204020204" pitchFamily="34" charset="-122"/>
                <a:cs typeface="微软雅黑" panose="020B0503020204020204" pitchFamily="34" charset="-122"/>
              </a:rPr>
              <a:t>结果基础上进一步研究。</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图片2"/>
          <p:cNvPicPr>
            <a:picLocks noChangeAspect="1"/>
          </p:cNvPicPr>
          <p:nvPr/>
        </p:nvPicPr>
        <p:blipFill>
          <a:blip r:embed="rId2"/>
          <a:stretch>
            <a:fillRect/>
          </a:stretch>
        </p:blipFill>
        <p:spPr>
          <a:xfrm>
            <a:off x="3307080" y="1215390"/>
            <a:ext cx="5040000" cy="1734711"/>
          </a:xfrm>
          <a:prstGeom prst="rect">
            <a:avLst/>
          </a:prstGeom>
        </p:spPr>
      </p:pic>
      <p:pic>
        <p:nvPicPr>
          <p:cNvPr id="3" name="图片 2" descr="图片1"/>
          <p:cNvPicPr>
            <a:picLocks noChangeAspect="1"/>
          </p:cNvPicPr>
          <p:nvPr/>
        </p:nvPicPr>
        <p:blipFill>
          <a:blip r:embed="rId3"/>
          <a:stretch>
            <a:fillRect/>
          </a:stretch>
        </p:blipFill>
        <p:spPr>
          <a:xfrm>
            <a:off x="3391535" y="3245485"/>
            <a:ext cx="5040000" cy="9257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 name="矩形 42"/>
          <p:cNvSpPr/>
          <p:nvPr/>
        </p:nvSpPr>
        <p:spPr>
          <a:xfrm>
            <a:off x="690253" y="136445"/>
            <a:ext cx="1554480" cy="506730"/>
          </a:xfrm>
          <a:prstGeom prst="rect">
            <a:avLst/>
          </a:prstGeom>
        </p:spPr>
        <p:txBody>
          <a:bodyPr wrap="none">
            <a:spAutoFit/>
          </a:bodyPr>
          <a:lstStyle/>
          <a:p>
            <a:pPr defTabSz="685800"/>
            <a:r>
              <a:rPr lang="zh-CN" altLang="en-US" sz="2700" dirty="0">
                <a:solidFill>
                  <a:srgbClr val="25282B"/>
                </a:solidFill>
                <a:latin typeface="微软雅黑" panose="020B0503020204020204" pitchFamily="34" charset="-122"/>
                <a:ea typeface="微软雅黑" panose="020B0503020204020204" pitchFamily="34" charset="-122"/>
              </a:rPr>
              <a:t>研究背景</a:t>
            </a:r>
            <a:endParaRPr lang="zh-CN" altLang="en-US" sz="2700" dirty="0">
              <a:solidFill>
                <a:srgbClr val="25282B"/>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45" name="Picture 2" descr="C:\Users\Administrator\Desktop\ujnlogo (1).png"/>
          <p:cNvPicPr>
            <a:picLocks noChangeAspect="1" noChangeArrowheads="1"/>
          </p:cNvPicPr>
          <p:nvPr/>
        </p:nvPicPr>
        <p:blipFill>
          <a:blip r:embed="rId1">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0" y="0"/>
            <a:ext cx="652780" cy="797560"/>
            <a:chOff x="22" y="0"/>
            <a:chExt cx="892" cy="1140"/>
          </a:xfrm>
        </p:grpSpPr>
        <p:sp>
          <p:nvSpPr>
            <p:cNvPr id="3" name="等腰三角形 2"/>
            <p:cNvSpPr/>
            <p:nvPr/>
          </p:nvSpPr>
          <p:spPr>
            <a:xfrm rot="5400000">
              <a:off x="-363" y="385"/>
              <a:ext cx="1141" cy="371"/>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等腰三角形 3"/>
            <p:cNvSpPr/>
            <p:nvPr/>
          </p:nvSpPr>
          <p:spPr>
            <a:xfrm rot="7213136">
              <a:off x="225" y="382"/>
              <a:ext cx="832" cy="546"/>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 name="文本框 4"/>
          <p:cNvSpPr txBox="1"/>
          <p:nvPr/>
        </p:nvSpPr>
        <p:spPr>
          <a:xfrm>
            <a:off x="388620" y="835660"/>
            <a:ext cx="7630160" cy="446405"/>
          </a:xfrm>
          <a:prstGeom prst="rect">
            <a:avLst/>
          </a:prstGeom>
          <a:noFill/>
        </p:spPr>
        <p:txBody>
          <a:bodyPr wrap="square" rtlCol="0">
            <a:noAutofit/>
          </a:bodyPr>
          <a:lstStyle/>
          <a:p>
            <a:pPr marL="285750" indent="-285750">
              <a:buFont typeface="Arial" panose="020B0604020202020204" pitchFamily="34" charset="0"/>
              <a:buChar char="•"/>
            </a:pPr>
            <a:r>
              <a:rPr lang="en-US" altLang="zh-CN">
                <a:latin typeface="微软雅黑" panose="020B0503020204020204" pitchFamily="34" charset="-122"/>
                <a:ea typeface="微软雅黑" panose="020B0503020204020204" pitchFamily="34" charset="-122"/>
                <a:cs typeface="微软雅黑" panose="020B0503020204020204" pitchFamily="34" charset="-122"/>
              </a:rPr>
              <a:t>RC</a:t>
            </a:r>
            <a:r>
              <a:rPr lang="zh-CN" altLang="en-US">
                <a:latin typeface="微软雅黑" panose="020B0503020204020204" pitchFamily="34" charset="-122"/>
                <a:ea typeface="微软雅黑" panose="020B0503020204020204" pitchFamily="34" charset="-122"/>
                <a:cs typeface="微软雅黑" panose="020B0503020204020204" pitchFamily="34" charset="-122"/>
              </a:rPr>
              <a:t>梁在冲击荷载作用下的</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破坏模式会向弯剪破坏、剪切破坏发生转变</a:t>
            </a:r>
            <a:endPar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C:\Users\Administrator\Desktop\12345.png12345"/>
          <p:cNvPicPr>
            <a:picLocks noChangeAspect="1"/>
          </p:cNvPicPr>
          <p:nvPr/>
        </p:nvPicPr>
        <p:blipFill>
          <a:blip r:embed="rId2"/>
          <a:srcRect/>
          <a:stretch>
            <a:fillRect/>
          </a:stretch>
        </p:blipFill>
        <p:spPr>
          <a:xfrm>
            <a:off x="598805" y="1529715"/>
            <a:ext cx="3910330" cy="1473200"/>
          </a:xfrm>
          <a:prstGeom prst="rect">
            <a:avLst/>
          </a:prstGeom>
        </p:spPr>
      </p:pic>
      <p:sp>
        <p:nvSpPr>
          <p:cNvPr id="17" name="文本框 16"/>
          <p:cNvSpPr txBox="1"/>
          <p:nvPr/>
        </p:nvSpPr>
        <p:spPr>
          <a:xfrm>
            <a:off x="4739640" y="1331595"/>
            <a:ext cx="3325495" cy="3761740"/>
          </a:xfrm>
          <a:prstGeom prst="rect">
            <a:avLst/>
          </a:prstGeom>
          <a:noFill/>
        </p:spPr>
        <p:txBody>
          <a:bodyPr wrap="square" rtlCol="0">
            <a:spAutoFit/>
          </a:bodyPr>
          <a:lstStyle/>
          <a:p>
            <a:pPr marL="285750" indent="-285750" algn="just" fontAlgn="auto">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冲击荷载下RC梁性能的影响因素复杂，主要有</a:t>
            </a:r>
            <a:r>
              <a:rPr lang="zh-CN" altLang="en-US" sz="16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冲击速度</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、梁的刚度及</a:t>
            </a:r>
            <a:r>
              <a:rPr lang="zh-CN" altLang="en-US" sz="16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抗弯抗剪强度</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，已有研究已经较明确的给出这些因素的影响规律；</a:t>
            </a:r>
            <a:endParaRPr lang="zh-CN" altLang="en-US" sz="1600" dirty="0">
              <a:latin typeface="黑体" panose="02010609060101010101" charset="-122"/>
              <a:ea typeface="黑体" panose="02010609060101010101" charset="-122"/>
              <a:cs typeface="黑体" panose="02010609060101010101" charset="-122"/>
            </a:endParaRPr>
          </a:p>
          <a:p>
            <a:pPr marL="285750" indent="-285750" algn="just" fontAlgn="auto">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冲击荷载下RC梁的破坏过程与</a:t>
            </a:r>
            <a:r>
              <a:rPr lang="zh-CN" altLang="en-US" sz="16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破坏模式</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已基本掌握，但对其破坏机理与破坏模式</a:t>
            </a:r>
            <a:r>
              <a:rPr lang="zh-CN" altLang="en-US" sz="16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判别准则</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的研究还不够。</a:t>
            </a:r>
            <a:endParaRPr lang="zh-CN" altLang="en-US" dirty="0"/>
          </a:p>
          <a:p>
            <a:pPr marL="285750" indent="-285750" algn="just" fontAlgn="auto">
              <a:lnSpc>
                <a:spcPct val="125000"/>
              </a:lnSpc>
              <a:buFont typeface="Arial" panose="020B0604020202020204" pitchFamily="34" charset="0"/>
              <a:buChar char="•"/>
            </a:pPr>
            <a:endParaRPr lang="zh-CN" altLang="en-US" dirty="0"/>
          </a:p>
        </p:txBody>
      </p:sp>
      <p:pic>
        <p:nvPicPr>
          <p:cNvPr id="7" name="图片 6" descr="Snipaste_2023-05-26_15-53-53"/>
          <p:cNvPicPr>
            <a:picLocks noChangeAspect="1"/>
          </p:cNvPicPr>
          <p:nvPr/>
        </p:nvPicPr>
        <p:blipFill>
          <a:blip r:embed="rId3"/>
          <a:stretch>
            <a:fillRect/>
          </a:stretch>
        </p:blipFill>
        <p:spPr>
          <a:xfrm>
            <a:off x="690245" y="3176905"/>
            <a:ext cx="2104390" cy="1223645"/>
          </a:xfrm>
          <a:prstGeom prst="rect">
            <a:avLst/>
          </a:prstGeom>
        </p:spPr>
      </p:pic>
      <p:pic>
        <p:nvPicPr>
          <p:cNvPr id="9" name="图片 8" descr="破坏模式"/>
          <p:cNvPicPr>
            <a:picLocks noChangeAspect="1"/>
          </p:cNvPicPr>
          <p:nvPr/>
        </p:nvPicPr>
        <p:blipFill>
          <a:blip r:embed="rId4"/>
          <a:stretch>
            <a:fillRect/>
          </a:stretch>
        </p:blipFill>
        <p:spPr>
          <a:xfrm>
            <a:off x="2733675" y="3176905"/>
            <a:ext cx="1776095" cy="1262380"/>
          </a:xfrm>
          <a:prstGeom prst="rect">
            <a:avLst/>
          </a:prstGeom>
        </p:spPr>
      </p:pic>
      <p:sp>
        <p:nvSpPr>
          <p:cNvPr id="11" name="矩形 10"/>
          <p:cNvSpPr/>
          <p:nvPr/>
        </p:nvSpPr>
        <p:spPr>
          <a:xfrm>
            <a:off x="486410" y="1421765"/>
            <a:ext cx="4166870" cy="3204845"/>
          </a:xfrm>
          <a:prstGeom prst="rect">
            <a:avLst/>
          </a:prstGeom>
          <a:noFill/>
          <a:ln w="12700" cmpd="sng">
            <a:solidFill>
              <a:schemeClr val="accent1">
                <a:shade val="50000"/>
              </a:schemeClr>
            </a:solidFill>
            <a:prstDash val="lgDash"/>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433070" y="2893180"/>
            <a:ext cx="7800340" cy="1790700"/>
            <a:chOff x="705" y="4658"/>
            <a:chExt cx="12284" cy="2820"/>
          </a:xfrm>
        </p:grpSpPr>
        <p:sp>
          <p:nvSpPr>
            <p:cNvPr id="18" name="圆角矩形 17"/>
            <p:cNvSpPr/>
            <p:nvPr/>
          </p:nvSpPr>
          <p:spPr>
            <a:xfrm>
              <a:off x="705" y="4658"/>
              <a:ext cx="12284" cy="2820"/>
            </a:xfrm>
            <a:prstGeom prst="roundRect">
              <a:avLst/>
            </a:prstGeom>
            <a:solidFill>
              <a:schemeClr val="tx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110" y="4936"/>
              <a:ext cx="11512" cy="2325"/>
            </a:xfrm>
            <a:prstGeom prst="rect">
              <a:avLst/>
            </a:prstGeom>
            <a:noFill/>
          </p:spPr>
          <p:txBody>
            <a:bodyPr wrap="square" rtlCol="0">
              <a:spAutoFit/>
            </a:bodyPr>
            <a:lstStyle/>
            <a:p>
              <a:pPr indent="0" algn="just" fontAlgn="auto">
                <a:lnSpc>
                  <a:spcPct val="125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许多学者通过研究建立了RC梁最大</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变形</a:t>
              </a:r>
              <a:r>
                <a:rPr lang="zh-CN" altLang="en-US">
                  <a:latin typeface="微软雅黑" panose="020B0503020204020204" pitchFamily="34" charset="-122"/>
                  <a:ea typeface="微软雅黑" panose="020B0503020204020204" pitchFamily="34" charset="-122"/>
                  <a:cs typeface="微软雅黑" panose="020B0503020204020204" pitchFamily="34" charset="-122"/>
                </a:rPr>
                <a:t>与损伤的关系，如Kishi、Krauthammer、师燕超等，除变形之外，RC梁的</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抗弯、抗剪承载力</a:t>
              </a:r>
              <a:r>
                <a:rPr lang="zh-CN" altLang="en-US">
                  <a:latin typeface="微软雅黑" panose="020B0503020204020204" pitchFamily="34" charset="-122"/>
                  <a:ea typeface="微软雅黑" panose="020B0503020204020204" pitchFamily="34" charset="-122"/>
                  <a:cs typeface="微软雅黑" panose="020B0503020204020204" pitchFamily="34" charset="-122"/>
                </a:rPr>
                <a:t>也应是研究其破坏与安全性的重要方向，因此提出</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基于弯剪承载力</a:t>
              </a:r>
              <a:r>
                <a:rPr lang="zh-CN" altLang="en-US">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a:latin typeface="微软雅黑" panose="020B0503020204020204" pitchFamily="34" charset="-122"/>
                  <a:ea typeface="微软雅黑" panose="020B0503020204020204" pitchFamily="34" charset="-122"/>
                  <a:cs typeface="微软雅黑" panose="020B0503020204020204" pitchFamily="34" charset="-122"/>
                </a:rPr>
                <a:t>RC</a:t>
              </a:r>
              <a:r>
                <a:rPr lang="zh-CN" altLang="en-US">
                  <a:latin typeface="微软雅黑" panose="020B0503020204020204" pitchFamily="34" charset="-122"/>
                  <a:ea typeface="微软雅黑" panose="020B0503020204020204" pitchFamily="34" charset="-122"/>
                  <a:cs typeface="微软雅黑" panose="020B0503020204020204" pitchFamily="34" charset="-122"/>
                </a:rPr>
                <a:t>梁破坏模式</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判别准则</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8" name="等腰三角形 37"/>
          <p:cNvSpPr/>
          <p:nvPr/>
        </p:nvSpPr>
        <p:spPr>
          <a:xfrm rot="5400000">
            <a:off x="-230530" y="244530"/>
            <a:ext cx="724533" cy="235473"/>
          </a:xfrm>
          <a:prstGeom prst="triangle">
            <a:avLst>
              <a:gd name="adj" fmla="val 41052"/>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等腰三角形 41"/>
          <p:cNvSpPr/>
          <p:nvPr/>
        </p:nvSpPr>
        <p:spPr>
          <a:xfrm rot="7213136">
            <a:off x="143177" y="242623"/>
            <a:ext cx="528623" cy="347013"/>
          </a:xfrm>
          <a:prstGeom prst="triangle">
            <a:avLst>
              <a:gd name="adj" fmla="val 39199"/>
            </a:avLst>
          </a:prstGeom>
          <a:gradFill>
            <a:gsLst>
              <a:gs pos="50000">
                <a:srgbClr val="97C8E1"/>
              </a:gs>
              <a:gs pos="0">
                <a:srgbClr val="BADAEB"/>
              </a:gs>
              <a:gs pos="100000">
                <a:srgbClr val="74B5D6"/>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690253" y="136445"/>
            <a:ext cx="1554480" cy="506730"/>
          </a:xfrm>
          <a:prstGeom prst="rect">
            <a:avLst/>
          </a:prstGeom>
        </p:spPr>
        <p:txBody>
          <a:bodyPr wrap="none">
            <a:spAutoFit/>
          </a:bodyPr>
          <a:lstStyle/>
          <a:p>
            <a:pPr algn="l" defTabSz="685800"/>
            <a:r>
              <a:rPr lang="zh-CN" altLang="en-US" sz="2700" dirty="0">
                <a:solidFill>
                  <a:srgbClr val="25282B"/>
                </a:solidFill>
                <a:latin typeface="微软雅黑" panose="020B0503020204020204" pitchFamily="34" charset="-122"/>
                <a:ea typeface="微软雅黑" panose="020B0503020204020204" pitchFamily="34" charset="-122"/>
                <a:sym typeface="+mn-ea"/>
              </a:rPr>
              <a:t>研究内容</a:t>
            </a:r>
            <a:endParaRPr lang="zh-CN" altLang="en-US" sz="2700" dirty="0">
              <a:solidFill>
                <a:srgbClr val="25282B"/>
              </a:solidFill>
              <a:latin typeface="微软雅黑" panose="020B0503020204020204" pitchFamily="34" charset="-122"/>
              <a:ea typeface="微软雅黑" panose="020B0503020204020204" pitchFamily="34" charset="-122"/>
              <a:sym typeface="+mn-ea"/>
            </a:endParaRPr>
          </a:p>
        </p:txBody>
      </p:sp>
      <p:cxnSp>
        <p:nvCxnSpPr>
          <p:cNvPr id="44" name="直接连接符 43"/>
          <p:cNvCxnSpPr/>
          <p:nvPr/>
        </p:nvCxnSpPr>
        <p:spPr>
          <a:xfrm>
            <a:off x="66910" y="610610"/>
            <a:ext cx="7747264" cy="9533"/>
          </a:xfrm>
          <a:prstGeom prst="line">
            <a:avLst/>
          </a:prstGeom>
          <a:ln w="38100">
            <a:solidFill>
              <a:srgbClr val="3B3838">
                <a:alpha val="90000"/>
              </a:srgbClr>
            </a:solidFill>
          </a:ln>
        </p:spPr>
        <p:style>
          <a:lnRef idx="1">
            <a:schemeClr val="accent1"/>
          </a:lnRef>
          <a:fillRef idx="0">
            <a:schemeClr val="accent1"/>
          </a:fillRef>
          <a:effectRef idx="0">
            <a:schemeClr val="accent1"/>
          </a:effectRef>
          <a:fontRef idx="minor">
            <a:schemeClr val="tx1"/>
          </a:fontRef>
        </p:style>
      </p:cxnSp>
      <p:pic>
        <p:nvPicPr>
          <p:cNvPr id="45" name="Picture 2" descr="C:\Users\Administrator\Desktop\ujnlogo (1).png"/>
          <p:cNvPicPr>
            <a:picLocks noChangeAspect="1" noChangeArrowheads="1"/>
          </p:cNvPicPr>
          <p:nvPr/>
        </p:nvPicPr>
        <p:blipFill>
          <a:blip r:embed="rId1">
            <a:biLevel thresh="75000"/>
          </a:blip>
          <a:srcRect/>
          <a:stretch>
            <a:fillRect/>
          </a:stretch>
        </p:blipFill>
        <p:spPr bwMode="auto">
          <a:xfrm>
            <a:off x="7610295" y="136122"/>
            <a:ext cx="1344152" cy="452016"/>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371340" y="1050925"/>
            <a:ext cx="3908266" cy="4046220"/>
          </a:xfrm>
          <a:prstGeom prst="rect">
            <a:avLst/>
          </a:prstGeom>
          <a:noFill/>
        </p:spPr>
        <p:txBody>
          <a:bodyPr wrap="square" rtlCol="0">
            <a:noAutofit/>
          </a:bodyPr>
          <a:lstStyle/>
          <a:p>
            <a:pPr marL="285750" indent="-285750" algn="just" fontAlgn="auto">
              <a:lnSpc>
                <a:spcPct val="150000"/>
              </a:lnSpc>
              <a:buFont typeface="Arial" panose="020B0604020202020204" pitchFamily="34" charset="0"/>
              <a:buChar char="•"/>
            </a:pPr>
            <a:r>
              <a:rPr lang="zh-CN" sz="1400" dirty="0">
                <a:latin typeface="微软雅黑" panose="020B0503020204020204" pitchFamily="34" charset="-122"/>
                <a:ea typeface="微软雅黑" panose="020B0503020204020204" pitchFamily="34" charset="-122"/>
                <a:cs typeface="微软雅黑" panose="020B0503020204020204" pitchFamily="34" charset="-122"/>
              </a:rPr>
              <a:t>利</a:t>
            </a:r>
            <a:r>
              <a:rPr sz="1400" dirty="0" err="1">
                <a:latin typeface="微软雅黑" panose="020B0503020204020204" pitchFamily="34" charset="-122"/>
                <a:ea typeface="微软雅黑" panose="020B0503020204020204" pitchFamily="34" charset="-122"/>
                <a:cs typeface="微软雅黑" panose="020B0503020204020204" pitchFamily="34" charset="-122"/>
              </a:rPr>
              <a:t>用ABAQUS</a:t>
            </a: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开展</a:t>
            </a:r>
            <a:r>
              <a:rPr lang="zh-CN" sz="1400" dirty="0">
                <a:latin typeface="微软雅黑" panose="020B0503020204020204" pitchFamily="34" charset="-122"/>
                <a:ea typeface="微软雅黑" panose="020B0503020204020204" pitchFamily="34" charset="-122"/>
                <a:cs typeface="微软雅黑" panose="020B0503020204020204" pitchFamily="34" charset="-122"/>
              </a:rPr>
              <a:t>冲击下</a:t>
            </a:r>
            <a:r>
              <a:rPr sz="1400" dirty="0" err="1">
                <a:latin typeface="微软雅黑" panose="020B0503020204020204" pitchFamily="34" charset="-122"/>
                <a:ea typeface="微软雅黑" panose="020B0503020204020204" pitchFamily="34" charset="-122"/>
                <a:cs typeface="微软雅黑" panose="020B0503020204020204" pitchFamily="34" charset="-122"/>
              </a:rPr>
              <a:t>RC梁</a:t>
            </a:r>
            <a:r>
              <a:rPr lang="zh-CN" sz="14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动态响应</a:t>
            </a:r>
            <a:r>
              <a:rPr lang="zh-CN" sz="1400" dirty="0">
                <a:latin typeface="微软雅黑" panose="020B0503020204020204" pitchFamily="34" charset="-122"/>
                <a:ea typeface="微软雅黑" panose="020B0503020204020204" pitchFamily="34" charset="-122"/>
                <a:cs typeface="微软雅黑" panose="020B0503020204020204" pitchFamily="34" charset="-122"/>
              </a:rPr>
              <a:t>研究</a:t>
            </a:r>
            <a:r>
              <a:rPr sz="1400" dirty="0">
                <a:latin typeface="微软雅黑" panose="020B0503020204020204" pitchFamily="34" charset="-122"/>
                <a:ea typeface="微软雅黑" panose="020B0503020204020204" pitchFamily="34" charset="-122"/>
                <a:cs typeface="微软雅黑" panose="020B0503020204020204" pitchFamily="34" charset="-122"/>
              </a:rPr>
              <a:t>，</a:t>
            </a:r>
            <a:r>
              <a:rPr sz="1400" dirty="0" err="1">
                <a:latin typeface="微软雅黑" panose="020B0503020204020204" pitchFamily="34" charset="-122"/>
                <a:ea typeface="微软雅黑" panose="020B0503020204020204" pitchFamily="34" charset="-122"/>
                <a:cs typeface="微软雅黑" panose="020B0503020204020204" pitchFamily="34" charset="-122"/>
                <a:sym typeface="+mn-ea"/>
              </a:rPr>
              <a:t>分析</a:t>
            </a:r>
            <a:r>
              <a:rPr sz="1400" dirty="0" err="1">
                <a:latin typeface="微软雅黑" panose="020B0503020204020204" pitchFamily="34" charset="-122"/>
                <a:ea typeface="微软雅黑" panose="020B0503020204020204" pitchFamily="34" charset="-122"/>
                <a:cs typeface="微软雅黑" panose="020B0503020204020204" pitchFamily="34" charset="-122"/>
              </a:rPr>
              <a:t>冲击下RC梁破坏过程，</a:t>
            </a:r>
            <a:r>
              <a:rPr sz="14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参数分析</a:t>
            </a:r>
            <a:r>
              <a:rPr sz="1400" dirty="0" err="1">
                <a:latin typeface="微软雅黑" panose="020B0503020204020204" pitchFamily="34" charset="-122"/>
                <a:ea typeface="微软雅黑" panose="020B0503020204020204" pitchFamily="34" charset="-122"/>
                <a:cs typeface="微软雅黑" panose="020B0503020204020204" pitchFamily="34" charset="-122"/>
              </a:rPr>
              <a:t>冲击下影响RC梁性能的多种因素</a:t>
            </a:r>
            <a:r>
              <a:rPr sz="1400" dirty="0">
                <a:latin typeface="微软雅黑" panose="020B0503020204020204" pitchFamily="34" charset="-122"/>
                <a:ea typeface="微软雅黑" panose="020B0503020204020204" pitchFamily="34" charset="-122"/>
                <a:cs typeface="微软雅黑" panose="020B0503020204020204" pitchFamily="34" charset="-122"/>
              </a:rPr>
              <a:t>。</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sz="1400" dirty="0">
                <a:latin typeface="微软雅黑" panose="020B0503020204020204" pitchFamily="34" charset="-122"/>
                <a:ea typeface="微软雅黑" panose="020B0503020204020204" pitchFamily="34" charset="-122"/>
                <a:cs typeface="微软雅黑" panose="020B0503020204020204" pitchFamily="34" charset="-122"/>
              </a:rPr>
              <a:t>考虑冲击下</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RC</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梁多种破坏模式</a:t>
            </a:r>
            <a:r>
              <a:rPr sz="1400" dirty="0">
                <a:latin typeface="微软雅黑" panose="020B0503020204020204" pitchFamily="34" charset="-122"/>
                <a:ea typeface="微软雅黑" panose="020B0503020204020204" pitchFamily="34" charset="-122"/>
                <a:cs typeface="微软雅黑" panose="020B0503020204020204" pitchFamily="34" charset="-122"/>
              </a:rPr>
              <a:t>，</a:t>
            </a:r>
            <a:r>
              <a:rPr sz="1400" dirty="0" err="1">
                <a:latin typeface="微软雅黑" panose="020B0503020204020204" pitchFamily="34" charset="-122"/>
                <a:ea typeface="微软雅黑" panose="020B0503020204020204" pitchFamily="34" charset="-122"/>
                <a:cs typeface="微软雅黑" panose="020B0503020204020204" pitchFamily="34" charset="-122"/>
              </a:rPr>
              <a:t>提出冲击下RC梁基于弯剪承载力-效应曲线的</a:t>
            </a:r>
            <a:r>
              <a:rPr sz="14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破坏模式判别准则</a:t>
            </a:r>
            <a:r>
              <a:rPr sz="1400" dirty="0">
                <a:latin typeface="微软雅黑" panose="020B0503020204020204" pitchFamily="34" charset="-122"/>
                <a:ea typeface="微软雅黑" panose="020B0503020204020204" pitchFamily="34" charset="-122"/>
                <a:cs typeface="微软雅黑" panose="020B0503020204020204" pitchFamily="34" charset="-122"/>
              </a:rPr>
              <a:t>。</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sz="1400" dirty="0">
                <a:latin typeface="微软雅黑" panose="020B0503020204020204" pitchFamily="34" charset="-122"/>
                <a:ea typeface="微软雅黑" panose="020B0503020204020204" pitchFamily="34" charset="-122"/>
                <a:cs typeface="微软雅黑" panose="020B0503020204020204" pitchFamily="34" charset="-122"/>
              </a:rPr>
              <a:t>利用</a:t>
            </a:r>
            <a:r>
              <a:rPr sz="14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IDDOF</a:t>
            </a:r>
            <a:r>
              <a:rPr sz="1400" dirty="0" err="1">
                <a:latin typeface="微软雅黑" panose="020B0503020204020204" pitchFamily="34" charset="-122"/>
                <a:ea typeface="微软雅黑" panose="020B0503020204020204" pitchFamily="34" charset="-122"/>
                <a:cs typeface="微软雅黑" panose="020B0503020204020204" pitchFamily="34" charset="-122"/>
              </a:rPr>
              <a:t>方法，联合破坏模式判别准则进行简化分析计算</a:t>
            </a:r>
            <a:r>
              <a:rPr sz="1400" dirty="0">
                <a:latin typeface="微软雅黑" panose="020B0503020204020204" pitchFamily="34" charset="-122"/>
                <a:ea typeface="微软雅黑" panose="020B0503020204020204" pitchFamily="34" charset="-122"/>
                <a:cs typeface="微软雅黑" panose="020B0503020204020204" pitchFamily="34" charset="-122"/>
              </a:rPr>
              <a:t>。</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50000"/>
              </a:lnSpc>
              <a:buFont typeface="Arial" panose="020B0604020202020204" pitchFamily="34" charset="0"/>
              <a:buChar char="•"/>
            </a:pPr>
            <a:r>
              <a:rPr sz="1400" dirty="0" err="1">
                <a:latin typeface="微软雅黑" panose="020B0503020204020204" pitchFamily="34" charset="-122"/>
                <a:ea typeface="微软雅黑" panose="020B0503020204020204" pitchFamily="34" charset="-122"/>
                <a:cs typeface="微软雅黑" panose="020B0503020204020204" pitchFamily="34" charset="-122"/>
              </a:rPr>
              <a:t>基于提出的破坏模式判别准则，采用蒙特卡罗方法完成冲击荷载下RC梁的</a:t>
            </a:r>
            <a:r>
              <a:rPr sz="14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可靠性分析</a:t>
            </a:r>
            <a:r>
              <a:rPr sz="1400" dirty="0">
                <a:latin typeface="微软雅黑" panose="020B0503020204020204" pitchFamily="34" charset="-122"/>
                <a:ea typeface="微软雅黑" panose="020B0503020204020204" pitchFamily="34" charset="-122"/>
                <a:cs typeface="微软雅黑" panose="020B0503020204020204" pitchFamily="34" charset="-122"/>
              </a:rPr>
              <a:t>。</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descr="未命名文件 (4)"/>
          <p:cNvPicPr>
            <a:picLocks noChangeAspect="1"/>
          </p:cNvPicPr>
          <p:nvPr/>
        </p:nvPicPr>
        <p:blipFill>
          <a:blip r:embed="rId2"/>
          <a:stretch>
            <a:fillRect/>
          </a:stretch>
        </p:blipFill>
        <p:spPr>
          <a:xfrm>
            <a:off x="442595" y="643255"/>
            <a:ext cx="3818567" cy="432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C:\Users\Administrator\Desktop\研二近期\学术活动月\济大校徽.png济大校徽"/>
          <p:cNvPicPr>
            <a:picLocks noChangeAspect="1"/>
          </p:cNvPicPr>
          <p:nvPr/>
        </p:nvPicPr>
        <p:blipFill>
          <a:blip r:embed="rId1"/>
          <a:srcRect/>
          <a:stretch>
            <a:fillRect/>
          </a:stretch>
        </p:blipFill>
        <p:spPr>
          <a:xfrm>
            <a:off x="1754315" y="1894983"/>
            <a:ext cx="1357532" cy="1357978"/>
          </a:xfrm>
          <a:prstGeom prst="rect">
            <a:avLst/>
          </a:prstGeom>
        </p:spPr>
      </p:pic>
      <p:cxnSp>
        <p:nvCxnSpPr>
          <p:cNvPr id="12" name="直接连接符 11"/>
          <p:cNvCxnSpPr/>
          <p:nvPr/>
        </p:nvCxnSpPr>
        <p:spPr>
          <a:xfrm>
            <a:off x="3331076" y="1701682"/>
            <a:ext cx="0" cy="1744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3550286" y="2085157"/>
            <a:ext cx="4515945" cy="976630"/>
          </a:xfrm>
          <a:prstGeom prst="rect">
            <a:avLst/>
          </a:prstGeom>
          <a:noFill/>
        </p:spPr>
        <p:txBody>
          <a:bodyPr wrap="square" lIns="51465" tIns="25732" rIns="51465" bIns="25732" rtlCol="0">
            <a:spAutoFit/>
          </a:bodyPr>
          <a:lstStyle>
            <a:defPPr>
              <a:defRPr lang="zh-CN"/>
            </a:defPPr>
            <a:lvl1pPr>
              <a:defRPr sz="2000">
                <a:solidFill>
                  <a:schemeClr val="bg1"/>
                </a:solidFill>
                <a:latin typeface="微软雅黑" panose="020B0503020204020204" pitchFamily="34" charset="-122"/>
                <a:ea typeface="微软雅黑" panose="020B0503020204020204" pitchFamily="34" charset="-122"/>
              </a:defRPr>
            </a:lvl1pPr>
          </a:lstStyle>
          <a:p>
            <a:r>
              <a:rPr lang="en-US" altLang="zh-CN" sz="3005" b="1" dirty="0">
                <a:solidFill>
                  <a:srgbClr val="0070C0"/>
                </a:solidFill>
                <a:latin typeface="微软雅黑" panose="020B0503020204020204" pitchFamily="34" charset="-122"/>
                <a:ea typeface="微软雅黑" panose="020B0503020204020204" pitchFamily="34" charset="-122"/>
              </a:rPr>
              <a:t>2</a:t>
            </a:r>
            <a:r>
              <a:rPr lang="zh-CN" altLang="en-US" sz="3005" b="1" dirty="0">
                <a:solidFill>
                  <a:srgbClr val="0070C0"/>
                </a:solidFill>
                <a:latin typeface="微软雅黑" panose="020B0503020204020204" pitchFamily="34" charset="-122"/>
                <a:ea typeface="微软雅黑" panose="020B0503020204020204" pitchFamily="34" charset="-122"/>
              </a:rPr>
              <a:t>、冲击下RC梁的动态响</a:t>
            </a:r>
            <a:endParaRPr lang="zh-CN" altLang="en-US" sz="3005" b="1" dirty="0">
              <a:solidFill>
                <a:srgbClr val="0070C0"/>
              </a:solidFill>
              <a:latin typeface="微软雅黑" panose="020B0503020204020204" pitchFamily="34" charset="-122"/>
              <a:ea typeface="微软雅黑" panose="020B0503020204020204" pitchFamily="34" charset="-122"/>
            </a:endParaRPr>
          </a:p>
          <a:p>
            <a:r>
              <a:rPr lang="zh-CN" altLang="en-US" sz="3005" b="1" dirty="0">
                <a:solidFill>
                  <a:srgbClr val="0070C0"/>
                </a:solidFill>
                <a:latin typeface="微软雅黑" panose="020B0503020204020204" pitchFamily="34" charset="-122"/>
                <a:ea typeface="微软雅黑" panose="020B0503020204020204" pitchFamily="34" charset="-122"/>
              </a:rPr>
              <a:t> </a:t>
            </a:r>
            <a:r>
              <a:rPr lang="en-US" altLang="zh-CN" sz="3005" b="1" dirty="0">
                <a:solidFill>
                  <a:srgbClr val="0070C0"/>
                </a:solidFill>
                <a:latin typeface="微软雅黑" panose="020B0503020204020204" pitchFamily="34" charset="-122"/>
                <a:ea typeface="微软雅黑" panose="020B0503020204020204" pitchFamily="34" charset="-122"/>
              </a:rPr>
              <a:t>   应及参数影响特性研究           </a:t>
            </a:r>
            <a:endParaRPr lang="zh-CN" altLang="en-US" sz="3005"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12558" y="0"/>
            <a:ext cx="9152856" cy="57199"/>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
        <p:nvSpPr>
          <p:cNvPr id="8" name="矩形 7"/>
          <p:cNvSpPr/>
          <p:nvPr/>
        </p:nvSpPr>
        <p:spPr>
          <a:xfrm>
            <a:off x="-32725" y="4981590"/>
            <a:ext cx="9197662" cy="16635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90" dirty="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5316,&quot;width&quot;:4920}"/>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UNIT_TABLE_BEAUTIFY" val="smartTable{920fd872-9508-43b7-b574-2917cd714cdd}"/>
  <p:tag name="TABLE_ENDDRAG_ORIGIN_RECT" val="153*142"/>
  <p:tag name="TABLE_ENDDRAG_RECT" val="86*203*153*142"/>
</p:tagLst>
</file>

<file path=ppt/tags/tag13.xml><?xml version="1.0" encoding="utf-8"?>
<p:tagLst xmlns:p="http://schemas.openxmlformats.org/presentationml/2006/main">
  <p:tag name="KSO_WM_UNIT_TABLE_BEAUTIFY" val="smartTable{e63f92c3-eaca-4da8-a5c9-1a4bc3669756}"/>
  <p:tag name="TABLE_ENDDRAG_ORIGIN_RECT" val="319*52"/>
  <p:tag name="TABLE_ENDDRAG_RECT" val="29*235*319*52"/>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PLACING_PICTURE_USER_VIEWPORT" val="{&quot;height&quot;:8107,&quot;width&quot;:10810}"/>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TABLE_BEAUTIFY" val="smartTable{214b4184-b7bc-45c7-ad82-252eeb03c0ff}"/>
  <p:tag name="TABLE_ENDDRAG_ORIGIN_RECT" val="541*322"/>
  <p:tag name="TABLE_ENDDRAG_RECT" val="105*81*541*322"/>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UNIT_TABLE_BEAUTIFY" val="smartTable{50c0a850-091f-4cc5-8014-e92435a44778}"/>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TABLE_BEAUTIFY" val="smartTable{214b4184-b7bc-45c7-ad82-252eeb03c0ff}"/>
  <p:tag name="TABLE_ENDDRAG_ORIGIN_RECT" val="541*323"/>
  <p:tag name="TABLE_ENDDRAG_RECT" val="105*81*541*323"/>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ISPRING_ULTRA_SCORM_COURSE_ID" val="9AACCA0E-09BF-4206-BCB9-AF7ED09AC50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BSiw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UosN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BSiw0i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FKLDS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FKLDS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FKLDS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FKLDSCPzQztyAAAAcgAAABwAAAB1bml2ZXJzYWwvbG9jYWxfc2V0dGluZ3MueG1ss7GvyM1RKEstKs7Mz7NVMtQzUFJIzUvOT8nMS7dVCg1x07VQUiguScxLSczJz0u1VcrLV1Kwt+OyyclPTswJTi0pASosVijISaxMLQpJzQUySlL9EnOBKp/tmfJ8ya5n09qfr9ivoJGcX1CpqaRvxwU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BSiw0iNMDbvXAgAAJAgAAApAAAAdW5pdmVyc2FsL3NraW5fY3VzdG9taXphdGlvbl9zZXR0aW5ncy54bWy1Wmtu48gR/r+naChYYAME1oN6OdAooMiWTYxMaUXankkQCC2xbREm2QrZ0owW+pF/uUCQEwRBzhAEyF3yY/caqW6SFilLMmlPxLExrK76qrpe/ZB70ZMbaOuIM9/9iXCXBRbl3A0eo/53CPUWzGPhJKQR5VF1T7l3A4d9MYIHJmhAjTgJHBI6mhiN+jU0lB/U7ahdvQtvzUGzgTpN3MBdpOOWBmOXin6paDCmN+par3oAEeOGdEEDfhy1V82NvhQwgoiG3Agc+rWv5LmzQ/kZXIXEcYEv6reb4tmlWnd6UzyoWW91WnjXUBVFaSOtpdf12q7TueyodYRrzVZN2Q26DaWhoHqrVb9s7+qdRkuBt+FlG1Ca+LKNmp1ms6HvGrgB0khVB3pD23WUy3pdBW24e6nthsNBp1ZD9Xpdaeq7VlsZDmoIuBXAUJWucKCiKwOlvVMHar2roKE2HAybO6zjttZC3QZu12q75mCg1Gp75+5nl3XXnlp4Oqk7XwE8GoKjoyK3qkeSq7dYhyEw29RfeYRTFBCffqj8/O+//vL3f/38t7/88s//oB8WbLX9dSVJUJnMKXtqV54aE4EswPpHsHpVOZKySbuyhZGlI9f5UJmvOWfBxYIFHIy9CFjoE6/S/1WcO8nMikiyDQ3LyD2QBd2r68hPUbFEF+QzPOeEFsxfkWA7Yo/sYk4WT48hWwdOITOX2xUNPTd4Au7aZUfDZxV5bsQNTv2cfbgrnuJiK+hXERXmtbF4Ckl6ZE69VGNNfkrI7VW+7pED0Y0buVyKqnXxnBNdkUeaD0BXFc95mQC05KPWEc/rQpx+5cCuiPJvnGX3yJaGeSVxuzwrxVbrVdl8WoXsUTg7L/d6oJ/lPAbdJ3gUFtbEU0hITFAoLBSlxG1y/voBY/J62Et6PmiB4GabS0KSkJPBTBvfTFTz82w0vhrPBsZVpa/FVYlEWX73Q6Pd/VpvtaF1JYIFoawbdTTKgyEJ1qoVwzLt6Xg0A0A8mpn4k13pi9+lRce39sgwcaWf/Kc0wGSK7yp98buI6O10ik17Zo0MHc8Ma2aObemXEbaxXul/Zmu0JBuKOEMbl35BfEkR9Gc3pCjyXEcOiJ7tBmtaQJ8+vlENczbFlj01NNsYm5W+xcJw+xuJTNZ8CdmzJBFy3IjMPepItZAjclz0F9AuN2gI/vGlC5zMJ25wUUT7VL03zKuZPR6PrBk29ZRS6ePAQXpIhKbyQFPVwlPACAks5G8Tn8nskwhI9bzSINfG1fUIfmxhyLX7uPTgh7/BmgmGkExoUEAQEgdPIess63481YUPQSEiaEWi6AsLnVzSZENXANswtTGkpmZn8G0Bk2JD4N1gAalDF7wA3g22LPUKzwbjT5DjUJvjkkLjj1CSH0sKfcYW1BC2CoiZ6p1xpYqKEGWYFkhagwsi8t3bIrJYgJzw5sZl6wgowsNQJrIao4vSmiz84y0E0lBHJ6o9BgZny7dHd0PBlNCBda6ALmhDGtZFdv14a/x+NlSNEdZnkG76+H5myy4plPpkiwLGEXE2JFhQNKcLsoZK2MKY4zpyTERemvCntfsTIjzpP98nrcvU8afv32BSruEdsQw2zKAM9ikr/pp24bZkBm80ROT6SSuKOODNJlgaNtWpMf42IYpcf+3FXfpbBOrZuLLBetWO9/ureNj+D8ZYcQseGNDRBi4rJYRhJRZLDiyeXilBwxyCukncz6HhiyNqKQBznGCYDL0D5g48lzPkDjxaDuIeDyzDhs3WPZ2L40cBYVmrcdSOx1scEj0KJ/TnUp3TBwb7JY+STbyRgbVLhr9IlDNbpdzSYhv2CAw3AfMxTipA9VxfHKKKwd7e4NQV8WqQm889W3uOrG7PfZIrAvh57dOX+7CHkPmS6pEozet4UfrdOw2JpziN9U7KbSCeC7RwrDL1+a6IWVidatczTTU1LE4Uop694nJQHcInI9uajdSBQIAy8QlfLGEVfhAHveJY8YlAx0MV8JLJW5SEi+V///yP4jAH9sRUlFB/WxYHil90TfyM9weTcRr9sQCOrQ7yovKloGByoEpFi5+vbAMS9JscWUi8LPnMF3dchVRDCSRhVG1b1a5voEosWRRsHcJesCTIjTr9CI1P7vUr/RsSPkHjtBnzygJJz4vc5KVt2B9x19xzA1pS/N0rkZi8bUxmqq7Lsz/UqOcunuLl14EDTHLPhzz2WAZPu1ZN6M4HkNRxeXlMubilXQtaQvy+bwibo2vdM2F/o+IR6OE8d0ET8JB5E3G19fIuFxjETRykcZ+H4kifvmU5oiX7ksSu/0C8CNiypEPWCdgwEZvFBDJPO+SeitpxsrgJ5ZDxjnmwLmjxdDLQefqhlKYN5NVvVsEz7YXlcMxKhjKm74mH/Cb9yl/wZ4iH/JZYU8Zwrntp0+FQVjS9jxuQMEsvEjvgoYHsUglP+pbnERaMxL1slJlIQshz+syhfbk22q5Pk3IWtKzB1RMW94Ln7cuNkJlv5bQj8b1DbmCfvtXz+dvjLvfo6eSW84ASzLpavh+rgITnWAnE3x8cOiOmIr5d0Q8VOIiQxVJ0+qiCEowPFeHO+CuaU3KrtJ+JdpaRlNacF/VlP5ftvJTKQHTxcqpYXOznhXrVF37qVc9FqJfAng5gsPbnNMSQAy50uSRCeWKWfZlehd3JHemB3InRLABfAnYAZ6S0EjKEXGLJbVVaLfFLdhz2ltz16IamrSpDyDjn/Px7EVTH+eRW+Yg+8Gx6J5TSVZD0un0u5ntghn5SSp7IskoORkoWHSfzSM7+SLdKF5+9jUeWo7RNi3TPdmjGD6JePaIKeE95v1fNLrPQo158zXpIA1HAO/lHB/8DUEsDBBQAAgAIABSiw0hyCctNChIAACg+AAAXAAAAdW5pdmVyc2FsL3VuaXZlcnNhbC5wbmftm3tYktnWwCmTMS8z1Whk3rrMHGa6oJaZmohpnmo0rcbKKRQnnZqiREXzCqhpZZjMZKUnBdNKLVOjMvEGXkImUel4CU0FlRQFFRUBEYEPv3HK7zln/vj+h+fh5Xn32vtda+39Y++13mfv1KPeB430N+oDAACjw4cOHAcAdEAAwMpUPaCm5O2+zmrNzwr08YNugNI28zHNzarz+4/sBwDIBIOFn3U196tDD/2EBgC+bFz8rmCgioIBAGjt4QP7faMDJvp98MHn5cABuRcWAEs4U59C+X38QISJrq6HR2fKN0lrjJOqbn6XT1m9JSvlB+PkG4ar1mYcsduUNb6OZyXgdyxwBlvIT1mOJ6K6IiRoI7sML+XYUzHcHzOpKKlQ1IfM8IlRnJ7a6SazanZA3MQIb7Dxuou5DnBDYMKKpUt0cGBwSrPRXasCnGWaWi5EqPWN7Axt6gA6S5fnb12Hb0zz/wGvkbw/kz1Zd/OaicXyB2wAbvPpzP1CVCsjBW4m7vrcsK7uMHDbKeci2Q+HicfBOsuemXP2QTj9Kkw1TWhIudMMWCYCmxbBpwfuRAy9bt+5vIWhTkNKcuxxN8nZIXryX5oDXSlrtiXrLzMmH/gMDjDRfVz5Dv6pLcZID9SQElr/WY3rm4TQFcdX3b6Wj3L/WXqOtSSRwvVM3HSXaT2mcxKScDOpHf4r5C8ViVRgssGgG+Wz+4GbzrpSAN+vPOz+74o8m7iX55ckcZBk/bykT7USEotWbAe5euy/ALEDfTIEoXErdDN8WW+vsd0ETzBOfJQ32ns0q7Zn95+SBCjILeXochc6E+4aPMh/YAe6b/CXigdlKzSWrYEsG5sbG9ZAXG+6th+dvfxdC2fc9E9JHckgz61ouQsX65p1jx47et+g9ZP/79gJGsv0QMsG4YChHmiTx6YL383bG59DSZckgayUo5t9l7uwJ3B4ZdF337WmjHzyfxSpGStIssGysdqi6cnftvxmZ4wx03+5N25J8pzvVrRm23IXNj4PX+FrfGfEDf3J/9k9mzSWNSwfq7U6DbqH1h7aeJNqlNKTDV2SdKM3++qZLHfByK8SsE3/B3Re5ScV8xsXLRtcPlY3VgyufKT3jZEH91rDeCtpSTJeqcVNi5sWNy1uWty0uGlx0+KmxU2LmxY3LW5a3LS4aXHT4qbFTYubFjctblrctLhpcdPipsVNi5sWNy1uWty0uGlx0+KmxU2LmxY3LW5a3LS4aXHT4qbFTYvb/we36KnJatFkvANw+Qbt0KeLNddBTP8DTKc9w1W1BZ/2S1Owf2vgBYqqoN6w9belqt5/S0BhAbyCfedTKRv1t+AZsbl2WXmmSxvC6578l64eKAqdlvaiRAHx0/R+NAtaoWg+RX2hmC2EYfgugrAuXjHjJ4Ks03hEett5yZSIPTZQWTWej0Fa/Ug0e88g4BZ4R/jXJQtCe54UCeP613AqWYS91/F7ufFomZyFU7WlpPZeO0WosIxig1axeve6L+l3eF8nLKNhzzM//ujNES48J/W2hz0RwnsrRfd5xz0W7vNpEfEjmagvQdY1Uw0ndPFhocIwFNQBWap+aKX89ZQVslTRw8JekX1AlilZkTilECGiyltRnPh4WTXXPxKBdMkV7sBtlTdaqaZGu9Xj52Fx490+/OPsfRHOyHNBWJyil2tZzXlfabnr9py5J2G4GKEUTL7mxzwtnL1Z2PX2F25hW8uERRBwQ1G4tJTq+Uvr6tn2SKqYKNpBiuqKvDfJP21d1lNgMNc6OHQ64wx0chYfTJyqFWFE1Y5kOJrrA5V0quFlSYeVccQ/3jO+cJlKzKax+3KFOap8BIPq5mEh9sHOZOxV+zPK3RqyPPyleV9hRgNtnvV2RQpeR9baZoYfA49vfdSJs269lPv7dLe33LwCei+2VGLePFM5Toyjdwg+jiEMPO39JzfsfsdyvevGcha31ELJlomBb6XlwOvlhOpzOX1uzx3hzzAPoqZjPaNfwwPAQZFbfsKVrQaVnyWLPr64Lxhb3f9rZoXzejZ0UheXfC1s4Wl5mesxNcy7ifGLyTfIkxK1iR6j5Z8OpuztXwV9W+z9vnC7qQinVsiAd8J63f+ZrjSXmDf90HOZ8JgknoovDQ1LNWGhS7zn550mhcwwdN8i9uUoCYTEemzVcbtrll+Nl516GeD0JdIaBElfeAvgTWxFNroSc9q4V16iDp2EQGRnnTkX7YjuxGS2muWOIEYQTqTop2519Q3M4mCjizLm5dve+OU5zdJj/viDnPvQBeHoH7tja8IOKLXcepuiNGrRgGfepJmcfmk4gpleHtTqynGtBakhpFW5PNudckcGvwYpq7yifttOfspMwW9tpDtQkI0eexrFMh7rC1/wq4cWiN3ObMcJegR3/J+UrNxffRrpVJtdsueieU+w6HpaGiNinO+n8Ltnyf2eA5FsiW0OiujtoJLMYQxCoiLoAWcLOlf2UwsNvLOntlP2HKyMEUwc82ScbR1uoKc00KmydsKKE6NFTF08k2rDLQ8N++NGKFl10L8s5t9oIhNLdOSk79Vhnx9wQQVyolbSgmcP584iZsRsQq+/k6VnpgEIpAeSXClyV+za5tfJubUnG5N5bWzmsvWA5H3BhQfZk5VFuFyV8fMxEn4srLSCfAS3srsbfUxtL0WlCbmv+UP2Wwux6eUEejPdHkblmFtr5iYCMAArH7ZHXX+RF4eLkTVvL8sxtiH5UbpbVV4/9lzOJN7mtE1veT5y+ViF8gbLKbUk1BZ72ldZK2J0kXjkKBrLqS2yASZleXHvnazPHzk+iFpVt9a+wKyqsOKJ4l/AG/q6Hb0tjU2zc9amppt/ZfKzQkYDxH6TpylzmkmCKjOD17qYx1qMhnwQR71gAnQKNzjIfKT7hs0ncyr8nc7xF/qipqk+ytVpDfTU7SAklkXPq6hOq3DvGu4glNP2Bo3h64eZ3GCBH7s3XRCUnBrWJ0jGwk9uX8fjFppVHZzawM5uC1mVWPXMjXEZlnph7DJa0v0am07Oq7aU3WeEt3HR5GH6y4BO1QIfxo0wVISA4TuqpeWiDbZ1dbZAbzn55Qm9VhhVViuCxlqUiWw7mLj5jtxJqqQENUHCSHsYAUJZv4+y9yvs1NXsqJg0NQmHK1I8ZQpEO7loQZUn46JQ2SURkjvROZwrzk2xlhKRJOdLKLeqJh3h7wJNl4giaZoi5cy7CQJ0PW+a9ELtRnGwhe9IjKgERQM5/ko3hHWNqEbc9pDOlN88p6SFDiKb2cY6hh+NOuMmCI6plhX/ogmDF9QO9aVsmTvO0iV+bhRtVeV911tS2SS7IffZvMBEqMLRHWFD1OHKHTEfwhFinq3RvsgGBK6JdmvLZS66VPFk4ARO4Ejgn9n/UJXGC5t6oJIluYsAfor49H7cYryET8WM4duG5SC54ooXKm5z9UTKMUqgkIrZGe3ixfXQKaPOCw7XnzWG8ZKjXgk7MgbWQgrANSarOLHCEoZb/ay9ghq1MBlFq65URZx4MFmo8q3zixtyruW0e6VXsqZrS0hcijIvNKxXSejtFJcm2DZ0OR+4xdtHrLclxGGzX5AXFwUDUAP9nN2Z3yupqILCZDz5uK06jot50bRx8bhUv+tQofuEgW7QnryAMlkKfl6GUM1kEsrlnoNnX8k7Nh3TuNbZm5bumBewC92C8ca/XFuUvhokqWSEmW+3UJz8ps0E0tzUPr0Wkpzaeuh1frhywnpcpsxaDfLqi+KRrHjsSwNZGXz55abm/cSP7xl6Rl2vfBo9iJsImJViYZrJb5jtHzq+FpA/2EqRaRmiINzPwvbxdEeXrd90BRUH2UjxnTTr2p0XqfM2K0/0X6latwsD5+uDJI730gmh5M3whTEf3AeMZm2irrBVFuGKma8tL7FlrYXFKwaTlKVSKEpaVl9nC2YpNNPIURv7rYQM7lpDQVVku79iZwFq2lQdAO7uIIw9faP3rUQW7elbe3m0m0+2exg0GZWMn64RxliersyCsWMDOliOmH2deRXQ1SA17Xv0zVAVR+CeabF7ICz7W2fejP6XKZKvc+feTCIRig+TZty5piCrxY6MslJ0M0JKtwbPNZHfn+ALV4Oo3k4KWZ+cJgSuo92Ko4bbqp8cEVd43Pp6Qp46296bL1C8jXgojvbsXABvu+yIgN9n3VNsZBNdCGSf4JqSC9RwcoTaxKvpqYcSqv7eV3w377GiNzymx8/J5SRk/UmISiWjiUjY+TF/3RtJsaM8OT+XVuntXxHyUlJXTUXZEw1z1kEKrDuD3i68U0Y6FZCK2WuAGw6ZRo89zkwPUcqIXqK4W5wK/tka4gVVR/77Sz+QShPMY4vffcgYfcyjSLEjHvJoy4671zEofNWECkk/t+ruhaL7aj0uugR+59Zj3lb4jmT86cdzLedd0MjnWcD0qpD+c8LEKAzX2MnUT9HgfP8ZOdwRl7ceEt8fMV81DY+hPUrkk+ImHyWQXw2FjhZ63GIr/j1iFXum0zk0zQRfpYqXBE3IcspFl3picby4rllbgtXmamt4C3f9CTViMI+z+UeUhVmcvQDLEJPUwc/QyfhdYWn7YTsvrrMXgG519RJDzpC7o3oOusz83r8YQ/Rr1uM4q1NXDLFzjVacGmUrYzDoqHUoo4bihXo5nBIzXw2R9pcGZJXAHcacuh717n5TxwNysIqJgzTPn5lIKSWEuIZ75TaC6ylwEueO+oKZQRlR/Wzq1xPTqA7GCTCHxyXI+9d3KE6/+M3JUiItWmsucBFGW8RSI2uehhYz+airG2W7Mdu7HaiFwJJpOLL8sdcOC82iZADKCD1mVo4k0J1dO0NxkmJEf3wa945DbVsmdfZxP4g6pVs/1JxE17uaRA+nOI3Qh7tDj1lf4lVEGIC8AT7lfKmh7XOO65DM3xy9RfUI9TL442EYFTwtR8QM332Y5GHBBK+HkN4knm4QT2si0RHG1SNX3R/T5TcPKHtnncovzQ5+hfPTBMiTE/p/tLPb2ocz52MRseYQBO72oJ/jScNZu6khvDVpVlrkWcsBw1i3JR/5VdcUsYMpoPQv1zfQL6npP2riOFjx+uscgR2if27gC9h3i5E5PRF6JDPW1n8eODhDAnuOhEwaXto91bKb9Up/g6cLRAIdh8ST5seOMqgWF80PbgdlZGwezOeT1moQi0PhnaS6V8bMkpkVxECHgHSQDtSoRj6SDZ6gOUj3LBzuD3krz4iF+wyJqap5IbjktF9lVvkzBWf9ibgdI8UgMQbEWR/Zn3eA4oCjOEgrCkJifi5hkWeNGoahPnda+vtMu0MecNC04T1z98uqP/Lu5/beY6hmmNYHqQTNX39V2vzvLxT2EeohEC3a2EZA46NSnxr1S7ZeUL4qEhqaNtDljR61ODTToM+WDZVA8z25cDhV+fGNLbplAyVEJzN6wmVE4oLJ/rZwjBUFElnLoRFoCuWATkz6VWpB10IrCosWk+QlsJtSTZw+OqngqqmhYSlxEKxmTuP0YtY9eTf7xAcj+PgPXp/nuETinxu02BVligOMhRZCItPMQSJD5PByIDG5SKxO5NDeLLAVep6arsSsv0611CQWyCNk5Nc9fBdZJZ3bBjWykpypEtoHTEHUSfwsBNu2TBZG4mX79p8fguY7+2eCxbusgZCggb7ho/MHYoTKEkdYzXs0dw9jyHy4byQ07NYfr80peznRQafirKlzdGtOVdL0gpjFhReWnqmY3hL1L5Ajoyfs3P8mTAMvgE/rKt9HlfZdSaqVLkxtZGHYQDz6Djq70QOzP7c4EY7e9DqAn3XyZYPbBK2o4monV1xxGKPJTGgx24/4/8MPLtVt22vMyP4zhWWaUQrQtD38m2dYX1XD1DsR6IMp+J25A/fLFO2e1hOCU81sQhER20nr+oW90OcsZdJs9o2kOy4lYn1ROhoKEfOR3C9E8piwoE953SGzxYRwu81/vtl4/GOZouPR59zx/EA9TDX9FThzJfD/nA4OXjwdjFOJc8H9qQdiMKntLS1pn7PGy4tStSZM+q9nhwNlXNhJ62/YEeGROC/bT28NDH1JRbC9g/mqBSFC7fT9k7qOLwg/Ze/5fFTZ5qjj2YUYY4jASqUU4UScOBF0c+PtDcvt6rv4INx9+PpYrlrH79f0GbuYaBpA8zns4X2g1C0w6X8AUEsDBBQAAgAIABSiw0jXo5xjSwAAAGoAAAAbAAAAdW5pdmVyc2FsL3VuaXZlcnNhbC5wbmcueG1ss7GvyM1RKEstKs7Mz7NVMtQzULK34+WyKShKLctMLVeoAIoBBSFASaESyDVCcMszU0oybJXMzcwRYhmpmekZJbZKpuamcEF9oJEAUEsBAgAAFAACAAgAFKLDSBUOrShkBAAABxEAAB0AAAAAAAAAAQAAAAAAAAAAAHVuaXZlcnNhbC9jb21tb25fbWVzc2FnZXMubG5nUEsBAgAAFAACAAgAFKLDSAh+CyMpAwAAhgwAACcAAAAAAAAAAQAAAAAAnwQAAHVuaXZlcnNhbC9mbGFzaF9wdWJsaXNoaW5nX3NldHRpbmdzLnhtbFBLAQIAABQAAgAIABSiw0i1/AlkugIAAFUKAAAhAAAAAAAAAAEAAAAAAA0IAAB1bml2ZXJzYWwvZmxhc2hfc2tpbl9zZXR0aW5ncy54bWxQSwECAAAUAAIACAAUosNIKpYPZ/4CAACXCwAAJgAAAAAAAAABAAAAAAAGCwAAdW5pdmVyc2FsL2h0bWxfcHVibGlzaGluZ19zZXR0aW5ncy54bWxQSwECAAAUAAIACAAUosNIaHFSkZoBAAAfBgAAHwAAAAAAAAABAAAAAABIDgAAdW5pdmVyc2FsL2h0bWxfc2tpbl9zZXR0aW5ncy5qc1BLAQIAABQAAgAIABSiw0g9PC/RwQAAAOUBAAAaAAAAAAAAAAEAAAAAAB8QAAB1bml2ZXJzYWwvaTE4bl9wcmVzZXRzLnhtbFBLAQIAABQAAgAIABSiw0gj80M7cgAAAHIAAAAcAAAAAAAAAAEAAAAAABgRAAB1bml2ZXJzYWwvbG9jYWxfc2V0dGluZ3MueG1sUEsBAgAAFAACAAgARJRXRyO0Tvv7AgAAsAgAABQAAAAAAAAAAQAAAAAAxBEAAHVuaXZlcnNhbC9wbGF5ZXIueG1sUEsBAgAAFAACAAgAFKLDSI0wNu9cCAAAkCAAACkAAAAAAAAAAQAAAAAA8RQAAHVuaXZlcnNhbC9za2luX2N1c3RvbWl6YXRpb25fc2V0dGluZ3MueG1sUEsBAgAAFAACAAgAFKLDSHIJy00KEgAAKD4AABcAAAAAAAAAAAAAAAAAlB0AAHVuaXZlcnNhbC91bml2ZXJzYWwucG5nUEsBAgAAFAACAAgAFKLDSNejnGNLAAAAagAAABsAAAAAAAAAAQAAAAAA0y8AAHVuaXZlcnNhbC91bml2ZXJzYWwucG5nLnhtbFBLBQYAAAAACwALAEkDAABXMAAAAAA="/>
  <p:tag name="ISPRING_PRESENTATION_TITLE" val="答辩-03"/>
  <p:tag name="KSO_WPP_MARK_KEY" val="6280ffd1-c875-4229-a603-ee4031d5169c"/>
  <p:tag name="COMMONDATA" val="eyJoZGlkIjoiZTBlODZlOTIwZTliODEyYTc5YTk4ZjhlYTVkMDk5MzkifQ=="/>
</p:tagLst>
</file>

<file path=ppt/tags/tag18.xml><?xml version="1.0" encoding="utf-8"?>
<p:tagLst xmlns:p="http://schemas.openxmlformats.org/presentationml/2006/main">
  <p:tag name="KSO_WM_UNIT_TABLE_BEAUTIFY" val="smartTable{214b4184-b7bc-45c7-ad82-252eeb03c0ff}"/>
  <p:tag name="TABLE_ENDDRAG_ORIGIN_RECT" val="541*322"/>
  <p:tag name="TABLE_ENDDRAG_RECT" val="105*81*541*322"/>
</p:tagLst>
</file>

<file path=ppt/tags/tag19.xml><?xml version="1.0" encoding="utf-8"?>
<p:tagLst xmlns:p="http://schemas.openxmlformats.org/presentationml/2006/main">
  <p:tag name="KSO_WM_UNIT_TABLE_BEAUTIFY" val="smartTable{214b4184-b7bc-45c7-ad82-252eeb03c0ff}"/>
  <p:tag name="TABLE_ENDDRAG_ORIGIN_RECT" val="541*322"/>
  <p:tag name="TABLE_ENDDRAG_RECT" val="105*81*541*322"/>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UNIT_TABLE_BEAUTIFY" val="smartTable{5fdb4a81-736f-4077-bc8c-c9a76e50023f}"/>
</p:tagLst>
</file>

<file path=ppt/tags/tag32.xml><?xml version="1.0" encoding="utf-8"?>
<p:tagLst xmlns:p="http://schemas.openxmlformats.org/presentationml/2006/main">
  <p:tag name="KSO_WM_UNIT_TABLE_BEAUTIFY" val="smartTable{6dc0dfef-0871-41ae-ba4b-dd96dea93acc}"/>
</p:tagLst>
</file>

<file path=ppt/tags/tag33.xml><?xml version="1.0" encoding="utf-8"?>
<p:tagLst xmlns:p="http://schemas.openxmlformats.org/presentationml/2006/main">
  <p:tag name="KSO_WM_UNIT_TABLE_BEAUTIFY" val="smartTable{503ea214-ea49-4f0d-84c8-9196f346f74f}"/>
</p:tagLst>
</file>

<file path=ppt/tags/tag34.xml><?xml version="1.0" encoding="utf-8"?>
<p:tagLst xmlns:p="http://schemas.openxmlformats.org/presentationml/2006/main">
  <p:tag name="KSO_WM_UNIT_TABLE_BEAUTIFY" val="smartTable{4427a813-e11f-4d2c-86fa-0f7d522392b3}"/>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UNIT_TABLE_BEAUTIFY" val="smartTable{920fd872-9508-43b7-b574-2917cd714cdd}"/>
  <p:tag name="TABLE_ENDDRAG_ORIGIN_RECT" val="153*142"/>
  <p:tag name="TABLE_ENDDRAG_RECT" val="86*203*153*142"/>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6525</Words>
  <Application>WPS 演示</Application>
  <PresentationFormat>自定义</PresentationFormat>
  <Paragraphs>1527</Paragraphs>
  <Slides>42</Slides>
  <Notes>42</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20</vt:i4>
      </vt:variant>
      <vt:variant>
        <vt:lpstr>幻灯片标题</vt:lpstr>
      </vt:variant>
      <vt:variant>
        <vt:i4>42</vt:i4>
      </vt:variant>
    </vt:vector>
  </HeadingPairs>
  <TitlesOfParts>
    <vt:vector size="77" baseType="lpstr">
      <vt:lpstr>Arial</vt:lpstr>
      <vt:lpstr>宋体</vt:lpstr>
      <vt:lpstr>Wingdings</vt:lpstr>
      <vt:lpstr>微软雅黑</vt:lpstr>
      <vt:lpstr>华文新魏</vt:lpstr>
      <vt:lpstr>黑体</vt:lpstr>
      <vt:lpstr>Times New Roman</vt:lpstr>
      <vt:lpstr>Calibri</vt:lpstr>
      <vt:lpstr>Wingdings</vt:lpstr>
      <vt:lpstr>Calibri</vt:lpstr>
      <vt:lpstr>Times New Roman</vt:lpstr>
      <vt:lpstr>等线</vt:lpstr>
      <vt:lpstr>Arial Unicode MS</vt:lpstr>
      <vt:lpstr>等线 Light</vt:lpstr>
      <vt:lpstr>Office 主题​​</vt:lpstr>
      <vt:lpstr>Word.Document.8</vt:lpstr>
      <vt:lpstr>Word.Document.8</vt:lpstr>
      <vt:lpstr>Word.Document.8</vt:lpstr>
      <vt:lpstr>Word.Document.8</vt:lpstr>
      <vt:lpstr>Equation.DSMT4</vt:lpstr>
      <vt:lpstr>Equation.DSMT4</vt:lpstr>
      <vt:lpstr>Equation.DSMT4</vt:lpstr>
      <vt:lpstr>Equation.DSMT4</vt:lpstr>
      <vt:lpstr>Equation.DSMT4</vt:lpstr>
      <vt:lpstr>Equation.DSMT4</vt:lpstr>
      <vt:lpstr>Equation.DSMT4</vt:lpstr>
      <vt:lpstr>Word.Document.8</vt:lpstr>
      <vt:lpstr>Equation.DSMT4</vt:lpstr>
      <vt:lpstr>Word.Document.8</vt:lpstr>
      <vt:lpstr>Word.Document.8</vt:lpstr>
      <vt:lpstr>Word.Document.8</vt:lpstr>
      <vt:lpstr>Word.Document.8</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更多精品：http://shop248912786.taobao.com</dc:title>
  <dc:creator>淘宝---解忧素材</dc:creator>
  <cp:keywords>更多精品：http:/shop248912786.taobao.com</cp:keywords>
  <dc:subject>更多精品：http://shop248912786.taobao.com</dc:subject>
  <cp:lastModifiedBy>Y</cp:lastModifiedBy>
  <cp:revision>217</cp:revision>
  <dcterms:created xsi:type="dcterms:W3CDTF">2016-09-15T10:02:00Z</dcterms:created>
  <dcterms:modified xsi:type="dcterms:W3CDTF">2023-05-30T23:55:12Z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47DB7E5C63C24B1DBA669C2EE6527C6C_13</vt:lpwstr>
  </property>
  <property fmtid="{D5CDD505-2E9C-101B-9397-08002B2CF9AE}" pid="3" name="KSOProductBuildVer">
    <vt:lpwstr>2052-11.1.0.14309</vt:lpwstr>
  </property>
</Properties>
</file>